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8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9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10.xml" ContentType="application/vnd.openxmlformats-officedocument.presentationml.notesSl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notesSlides/notesSlide11.xml" ContentType="application/vnd.openxmlformats-officedocument.presentationml.notesSlid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notesSlides/notesSlide12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13.xml" ContentType="application/vnd.openxmlformats-officedocument.presentationml.notesSlid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charts/chart17.xml" ContentType="application/vnd.openxmlformats-officedocument.drawingml.chart+xml"/>
  <Override PartName="/ppt/charts/chart18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charts/chart19.xml" ContentType="application/vnd.openxmlformats-officedocument.drawingml.chart+xml"/>
  <Override PartName="/ppt/charts/style18.xml" ContentType="application/vnd.ms-office.chartstyle+xml"/>
  <Override PartName="/ppt/charts/colors18.xml" ContentType="application/vnd.ms-office.chartcolorstyle+xml"/>
  <Override PartName="/ppt/charts/chart20.xml" ContentType="application/vnd.openxmlformats-officedocument.drawingml.chart+xml"/>
  <Override PartName="/ppt/charts/chart21.xml" ContentType="application/vnd.openxmlformats-officedocument.drawingml.chart+xml"/>
  <Override PartName="/ppt/charts/chart22.xml" ContentType="application/vnd.openxmlformats-officedocument.drawingml.chart+xml"/>
  <Override PartName="/ppt/charts/style19.xml" ContentType="application/vnd.ms-office.chartstyle+xml"/>
  <Override PartName="/ppt/charts/colors19.xml" ContentType="application/vnd.ms-office.chartcolorstyle+xml"/>
  <Override PartName="/ppt/charts/chart23.xml" ContentType="application/vnd.openxmlformats-officedocument.drawingml.chart+xml"/>
  <Override PartName="/ppt/charts/style20.xml" ContentType="application/vnd.ms-office.chartstyle+xml"/>
  <Override PartName="/ppt/charts/colors20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52"/>
  </p:notes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84" r:id="rId15"/>
    <p:sldId id="285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80" r:id="rId25"/>
    <p:sldId id="279" r:id="rId26"/>
    <p:sldId id="282" r:id="rId27"/>
    <p:sldId id="281" r:id="rId28"/>
    <p:sldId id="283" r:id="rId29"/>
    <p:sldId id="291" r:id="rId30"/>
    <p:sldId id="292" r:id="rId31"/>
    <p:sldId id="303" r:id="rId32"/>
    <p:sldId id="301" r:id="rId33"/>
    <p:sldId id="302" r:id="rId34"/>
    <p:sldId id="297" r:id="rId35"/>
    <p:sldId id="308" r:id="rId36"/>
    <p:sldId id="298" r:id="rId37"/>
    <p:sldId id="309" r:id="rId38"/>
    <p:sldId id="299" r:id="rId39"/>
    <p:sldId id="286" r:id="rId40"/>
    <p:sldId id="287" r:id="rId41"/>
    <p:sldId id="288" r:id="rId42"/>
    <p:sldId id="278" r:id="rId43"/>
    <p:sldId id="289" r:id="rId44"/>
    <p:sldId id="290" r:id="rId45"/>
    <p:sldId id="258" r:id="rId46"/>
    <p:sldId id="300" r:id="rId47"/>
    <p:sldId id="304" r:id="rId48"/>
    <p:sldId id="305" r:id="rId49"/>
    <p:sldId id="306" r:id="rId50"/>
    <p:sldId id="307" r:id="rId51"/>
  </p:sldIdLst>
  <p:sldSz cx="12192000" cy="6858000"/>
  <p:notesSz cx="6858000" cy="9144000"/>
  <p:embeddedFontLst>
    <p:embeddedFont>
      <p:font typeface="Cambria Math" panose="02040503050406030204" pitchFamily="18" charset="0"/>
      <p:regular r:id="rId53"/>
    </p:embeddedFont>
    <p:embeddedFont>
      <p:font typeface="Myriad Pro" panose="020B0503030403020204" pitchFamily="34" charset="0"/>
      <p:regular r:id="rId54"/>
      <p:bold r:id="rId55"/>
      <p:italic r:id="rId56"/>
      <p:boldItalic r:id="rId57"/>
    </p:embeddedFont>
    <p:embeddedFont>
      <p:font typeface="Roboto" pitchFamily="2" charset="0"/>
      <p:regular r:id="rId58"/>
      <p:bold r:id="rId59"/>
      <p:italic r:id="rId60"/>
      <p:boldItalic r:id="rId61"/>
    </p:embeddedFont>
    <p:embeddedFont>
      <p:font typeface="Roboto Condensed" pitchFamily="2" charset="0"/>
      <p:regular r:id="rId62"/>
    </p:embeddedFont>
    <p:embeddedFont>
      <p:font typeface="Calibri Light" panose="020F0302020204030204" pitchFamily="34" charset="0"/>
      <p:regular r:id="rId63"/>
      <p:italic r:id="rId64"/>
    </p:embeddedFont>
    <p:embeddedFont>
      <p:font typeface="Open Sans Light" panose="020B0306030504020204" pitchFamily="34" charset="0"/>
      <p:regular r:id="rId65"/>
      <p:italic r:id="rId66"/>
    </p:embeddedFont>
    <p:embeddedFont>
      <p:font typeface="Roboto Light" pitchFamily="2" charset="0"/>
      <p:regular r:id="rId67"/>
    </p:embeddedFont>
    <p:embeddedFont>
      <p:font typeface="Calibri" panose="020F0502020204030204" pitchFamily="34" charset="0"/>
      <p:regular r:id="rId68"/>
      <p:bold r:id="rId69"/>
      <p:italic r:id="rId70"/>
      <p:boldItalic r:id="rId7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1D080B6F-2E39-4C18-8A01-4445A2E35E9B}">
          <p14:sldIdLst>
            <p14:sldId id="256"/>
            <p14:sldId id="257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</p14:sldIdLst>
        </p14:section>
        <p14:section name="Methodology" id="{88FA6680-44F9-446A-AEC0-C899F6228C8F}">
          <p14:sldIdLst>
            <p14:sldId id="284"/>
            <p14:sldId id="285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80"/>
            <p14:sldId id="279"/>
            <p14:sldId id="282"/>
            <p14:sldId id="281"/>
            <p14:sldId id="283"/>
          </p14:sldIdLst>
        </p14:section>
        <p14:section name="Results and Discussions" id="{0A792D71-E727-4E43-B11A-760F66846917}">
          <p14:sldIdLst>
            <p14:sldId id="291"/>
            <p14:sldId id="292"/>
            <p14:sldId id="303"/>
            <p14:sldId id="301"/>
            <p14:sldId id="302"/>
            <p14:sldId id="297"/>
            <p14:sldId id="308"/>
            <p14:sldId id="298"/>
            <p14:sldId id="309"/>
            <p14:sldId id="299"/>
          </p14:sldIdLst>
        </p14:section>
        <p14:section name="Others" id="{57B72DF4-87F6-4CD6-B7CB-1EBE88799DDE}">
          <p14:sldIdLst>
            <p14:sldId id="286"/>
            <p14:sldId id="287"/>
            <p14:sldId id="288"/>
            <p14:sldId id="278"/>
            <p14:sldId id="289"/>
            <p14:sldId id="290"/>
          </p14:sldIdLst>
        </p14:section>
        <p14:section name="Hidden Slides" id="{83C38984-31BF-43EA-B5EC-8EDBC0ACFB7F}">
          <p14:sldIdLst>
            <p14:sldId id="258"/>
            <p14:sldId id="300"/>
            <p14:sldId id="304"/>
            <p14:sldId id="305"/>
            <p14:sldId id="306"/>
            <p14:sldId id="30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CC00"/>
    <a:srgbClr val="729A00"/>
    <a:srgbClr val="EEB211"/>
    <a:srgbClr val="CC0099"/>
    <a:srgbClr val="0099CC"/>
    <a:srgbClr val="954ECA"/>
    <a:srgbClr val="006699"/>
    <a:srgbClr val="FF66FF"/>
    <a:srgbClr val="0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2280" autoAdjust="0"/>
  </p:normalViewPr>
  <p:slideViewPr>
    <p:cSldViewPr snapToGrid="0">
      <p:cViewPr varScale="1">
        <p:scale>
          <a:sx n="65" d="100"/>
          <a:sy n="65" d="100"/>
        </p:scale>
        <p:origin x="858" y="6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4" d="100"/>
          <a:sy n="54" d="100"/>
        </p:scale>
        <p:origin x="196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11.fntdata"/><Relationship Id="rId68" Type="http://schemas.openxmlformats.org/officeDocument/2006/relationships/font" Target="fonts/font1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1.fntdata"/><Relationship Id="rId58" Type="http://schemas.openxmlformats.org/officeDocument/2006/relationships/font" Target="fonts/font6.fntdata"/><Relationship Id="rId66" Type="http://schemas.openxmlformats.org/officeDocument/2006/relationships/font" Target="fonts/font14.fntdata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font" Target="fonts/font9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4.fntdata"/><Relationship Id="rId64" Type="http://schemas.openxmlformats.org/officeDocument/2006/relationships/font" Target="fonts/font12.fntdata"/><Relationship Id="rId69" Type="http://schemas.openxmlformats.org/officeDocument/2006/relationships/font" Target="fonts/font17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7.fntdata"/><Relationship Id="rId67" Type="http://schemas.openxmlformats.org/officeDocument/2006/relationships/font" Target="fonts/font15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2.fntdata"/><Relationship Id="rId62" Type="http://schemas.openxmlformats.org/officeDocument/2006/relationships/font" Target="fonts/font10.fntdata"/><Relationship Id="rId70" Type="http://schemas.openxmlformats.org/officeDocument/2006/relationships/font" Target="fonts/font18.fntdata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5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60" Type="http://schemas.openxmlformats.org/officeDocument/2006/relationships/font" Target="fonts/font8.fntdata"/><Relationship Id="rId65" Type="http://schemas.openxmlformats.org/officeDocument/2006/relationships/font" Target="fonts/font13.fntdata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font" Target="fonts/font3.fntdata"/><Relationship Id="rId7" Type="http://schemas.openxmlformats.org/officeDocument/2006/relationships/slide" Target="slides/slide6.xml"/><Relationship Id="rId71" Type="http://schemas.openxmlformats.org/officeDocument/2006/relationships/font" Target="fonts/font19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D:\Cloud\Dropbox8\Dropbox\AOS%202014\Results\results_v3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file:///D:\Cloud\Dropbox8\Dropbox\AOS%202014\Results\results_v3.xlsx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er\Desktop\Projects%20Competition%202014\AOS-HCI\results_v2.xlsx" TargetMode="External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er\AppData\Roaming\Microsoft\Excel\results_v2%20(version%201).xlsb" TargetMode="External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er\Desktop\Projects%20Competition%202014\AOS-HCI\results_v2.xlsx" TargetMode="External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er\Desktop\Projects%20Competition%202014\AOS-HCI\results_v2.xlsx" TargetMode="External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er\Desktop\Projects%20Competition%202014\AOS-HCI\results_v2.xlsx" TargetMode="External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er\Desktop\Projects%20Competition%202014\AOS-HCI\results_v2.xlsx" TargetMode="External"/><Relationship Id="rId2" Type="http://schemas.microsoft.com/office/2011/relationships/chartColorStyle" Target="colors16.xml"/><Relationship Id="rId1" Type="http://schemas.microsoft.com/office/2011/relationships/chartStyle" Target="style16.xml"/></Relationships>
</file>

<file path=ppt/charts/_rels/chart17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user\Desktop\Projects%20Competition%202014\AOS-HCI\results_v2.xlsx" TargetMode="External"/></Relationships>
</file>

<file path=ppt/charts/_rels/chart1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er\AppData\Roaming\Microsoft\Excel\results_v2%20(version%201).xlsb" TargetMode="External"/><Relationship Id="rId2" Type="http://schemas.microsoft.com/office/2011/relationships/chartColorStyle" Target="colors17.xml"/><Relationship Id="rId1" Type="http://schemas.microsoft.com/office/2011/relationships/chartStyle" Target="style17.xml"/></Relationships>
</file>

<file path=ppt/charts/_rels/chart1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er\AppData\Roaming\Microsoft\Excel\results_v2%20(version%201).xlsb" TargetMode="External"/><Relationship Id="rId2" Type="http://schemas.microsoft.com/office/2011/relationships/chartColorStyle" Target="colors18.xml"/><Relationship Id="rId1" Type="http://schemas.microsoft.com/office/2011/relationships/chartStyle" Target="style18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D:\Cloud\Dropbox8\Dropbox\AOS%202014\Results\results_v3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20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user\Desktop\Projects%20Competition%202014\AOS-HCI\results_v2.xlsx" TargetMode="External"/></Relationships>
</file>

<file path=ppt/charts/_rels/chart2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user\Desktop\Projects%20Competition%202014\AOS-HCI\results_v2.xlsx" TargetMode="External"/></Relationships>
</file>

<file path=ppt/charts/_rels/chart2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er\AppData\Roaming\Microsoft\Excel\results_v2%20(version%201).xlsb" TargetMode="External"/><Relationship Id="rId2" Type="http://schemas.microsoft.com/office/2011/relationships/chartColorStyle" Target="colors19.xml"/><Relationship Id="rId1" Type="http://schemas.microsoft.com/office/2011/relationships/chartStyle" Target="style19.xml"/></Relationships>
</file>

<file path=ppt/charts/_rels/chart2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er\AppData\Roaming\Microsoft\Excel\results_v2%20(version%201).xlsb" TargetMode="External"/><Relationship Id="rId2" Type="http://schemas.microsoft.com/office/2011/relationships/chartColorStyle" Target="colors20.xml"/><Relationship Id="rId1" Type="http://schemas.microsoft.com/office/2011/relationships/chartStyle" Target="style20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D:\Cloud\Dropbox8\Dropbox\AOS%202014\Results\results_v3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D:\Cloud\Dropbox8\Dropbox\AOS%202014\Results\results_v3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D:\Cloud\Dropbox8\Dropbox\AOS%202014\Results\results_v3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D:\Cloud\Dropbox8\Dropbox\AOS%202014\Results\results_v3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D:\Cloud\Dropbox8\Dropbox\AOS%202014\Results\results_v3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D:\Cloud\Dropbox8\Dropbox\AOS%202014\Results\results_v3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D:\Cloud\Dropbox8\Dropbox\AOS%202014\Results\results_v3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1" i="0" u="none" strike="noStrike" kern="1200" cap="none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800" b="1" i="0" baseline="0" dirty="0" smtClean="0">
                <a:effectLst/>
              </a:rPr>
              <a:t>Cu</a:t>
            </a:r>
            <a:r>
              <a:rPr lang="en-US" sz="1800" b="1" i="0" baseline="30000" dirty="0" smtClean="0">
                <a:effectLst/>
              </a:rPr>
              <a:t>2+</a:t>
            </a:r>
            <a:r>
              <a:rPr lang="en-US" sz="1800" b="1" i="0" baseline="0" dirty="0" smtClean="0">
                <a:effectLst/>
              </a:rPr>
              <a:t> Absorbed in 25 ppm Cu</a:t>
            </a:r>
            <a:r>
              <a:rPr lang="en-US" sz="1800" b="1" i="0" baseline="30000" dirty="0" smtClean="0">
                <a:effectLst/>
              </a:rPr>
              <a:t>2+ </a:t>
            </a:r>
            <a:r>
              <a:rPr lang="en-US" sz="1800" b="1" i="0" baseline="0" dirty="0" smtClean="0">
                <a:effectLst/>
              </a:rPr>
              <a:t>(ppm)</a:t>
            </a:r>
            <a:endParaRPr lang="en-SG" dirty="0">
              <a:effectLst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cap="none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'25ppm Comparison (Cu2+)'!$M$32</c:f>
              <c:strCache>
                <c:ptCount val="1"/>
                <c:pt idx="0">
                  <c:v>Absorbed</c:v>
                </c:pt>
              </c:strCache>
            </c:strRef>
          </c:tx>
          <c:spPr>
            <a:solidFill>
              <a:schemeClr val="accent6"/>
            </a:solidFill>
            <a:ln w="9525" cap="flat" cmpd="sng" algn="ctr">
              <a:solidFill>
                <a:schemeClr val="accent6"/>
              </a:solidFill>
              <a:miter lim="800000"/>
            </a:ln>
            <a:effectLst>
              <a:glow rad="63500">
                <a:schemeClr val="accent6">
                  <a:satMod val="175000"/>
                  <a:alpha val="25000"/>
                </a:schemeClr>
              </a:glo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50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errBars>
            <c:errBarType val="both"/>
            <c:errValType val="cust"/>
            <c:noEndCap val="0"/>
            <c:plus>
              <c:numRef>
                <c:f>'25ppm Comparison (Cu2+)'!$N$34:$O$34</c:f>
                <c:numCache>
                  <c:formatCode>General</c:formatCode>
                  <c:ptCount val="2"/>
                  <c:pt idx="0">
                    <c:v>0.2360573344213214</c:v>
                  </c:pt>
                  <c:pt idx="1">
                    <c:v>0.24211344579539706</c:v>
                  </c:pt>
                </c:numCache>
              </c:numRef>
            </c:plus>
            <c:minus>
              <c:numRef>
                <c:f>'25ppm Comparison (Cu2+)'!$N$34:$O$34</c:f>
                <c:numCache>
                  <c:formatCode>General</c:formatCode>
                  <c:ptCount val="2"/>
                  <c:pt idx="0">
                    <c:v>0.2360573344213214</c:v>
                  </c:pt>
                  <c:pt idx="1">
                    <c:v>0.24211344579539706</c:v>
                  </c:pt>
                </c:numCache>
              </c:numRef>
            </c:minus>
            <c:spPr>
              <a:noFill/>
              <a:ln w="9525">
                <a:solidFill>
                  <a:schemeClr val="lt1">
                    <a:lumMod val="50000"/>
                  </a:schemeClr>
                </a:solidFill>
                <a:round/>
              </a:ln>
              <a:effectLst/>
            </c:spPr>
          </c:errBars>
          <c:cat>
            <c:strRef>
              <c:f>'25ppm Comparison (Cu2+)'!$N$1:$O$1</c:f>
              <c:strCache>
                <c:ptCount val="2"/>
                <c:pt idx="0">
                  <c:v>Live</c:v>
                </c:pt>
                <c:pt idx="1">
                  <c:v>Dead</c:v>
                </c:pt>
              </c:strCache>
            </c:strRef>
          </c:cat>
          <c:val>
            <c:numRef>
              <c:f>'25ppm Comparison (Cu2+)'!$N$32:$O$32</c:f>
              <c:numCache>
                <c:formatCode>General</c:formatCode>
                <c:ptCount val="2"/>
                <c:pt idx="0">
                  <c:v>18.763333333333335</c:v>
                </c:pt>
                <c:pt idx="1">
                  <c:v>17.638666666666666</c:v>
                </c:pt>
              </c:numCache>
            </c:numRef>
          </c:val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315"/>
        <c:overlap val="-40"/>
        <c:axId val="-818649440"/>
        <c:axId val="-818647264"/>
      </c:barChart>
      <c:catAx>
        <c:axId val="-818649440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75000"/>
                      <a:lumOff val="25000"/>
                    </a:schemeClr>
                  </a:gs>
                  <a:gs pos="0">
                    <a:schemeClr val="dk1">
                      <a:lumMod val="65000"/>
                      <a:lumOff val="3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818647264"/>
        <c:crosses val="autoZero"/>
        <c:auto val="1"/>
        <c:lblAlgn val="ctr"/>
        <c:lblOffset val="100"/>
        <c:noMultiLvlLbl val="0"/>
      </c:catAx>
      <c:valAx>
        <c:axId val="-818647264"/>
        <c:scaling>
          <c:orientation val="minMax"/>
        </c:scaling>
        <c:delete val="0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75000"/>
                      <a:lumOff val="25000"/>
                    </a:schemeClr>
                  </a:gs>
                  <a:gs pos="0">
                    <a:schemeClr val="dk1">
                      <a:lumMod val="65000"/>
                      <a:lumOff val="3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81864944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dk1">
        <a:lumMod val="75000"/>
        <a:lumOff val="25000"/>
      </a:schemeClr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cap="none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SG" sz="1800" dirty="0"/>
              <a:t>1.3 ppm </a:t>
            </a:r>
            <a:r>
              <a:rPr lang="en-SG" sz="1800" b="1" i="0" u="none" strike="noStrike" cap="none" baseline="0" dirty="0">
                <a:effectLst/>
              </a:rPr>
              <a:t>Cu</a:t>
            </a:r>
            <a:r>
              <a:rPr lang="en-SG" sz="1800" b="1" i="0" u="none" strike="noStrike" cap="none" baseline="30000" dirty="0">
                <a:effectLst/>
              </a:rPr>
              <a:t>2+</a:t>
            </a:r>
            <a:r>
              <a:rPr lang="en-SG" sz="1800" dirty="0"/>
              <a:t> over 5 days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cap="none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'Point to Point'!$A$2</c:f>
              <c:strCache>
                <c:ptCount val="1"/>
                <c:pt idx="0">
                  <c:v>Live</c:v>
                </c:pt>
              </c:strCache>
            </c:strRef>
          </c:tx>
          <c:spPr>
            <a:ln w="22225" cap="rnd">
              <a:solidFill>
                <a:schemeClr val="accent1"/>
              </a:solidFill>
            </a:ln>
            <a:effectLst>
              <a:glow rad="139700">
                <a:schemeClr val="accent1">
                  <a:satMod val="175000"/>
                  <a:alpha val="14000"/>
                </a:schemeClr>
              </a:glow>
            </a:effectLst>
          </c:spPr>
          <c:marker>
            <c:symbol val="none"/>
          </c:marker>
          <c:errBars>
            <c:errDir val="y"/>
            <c:errBarType val="both"/>
            <c:errValType val="cust"/>
            <c:noEndCap val="0"/>
            <c:plus>
              <c:numRef>
                <c:f>'Point to Point'!$G$8:$H$8</c:f>
                <c:numCache>
                  <c:formatCode>General</c:formatCode>
                  <c:ptCount val="2"/>
                  <c:pt idx="0">
                    <c:v>4.3399595668791235E-3</c:v>
                  </c:pt>
                  <c:pt idx="1">
                    <c:v>9.5694677304267103E-3</c:v>
                  </c:pt>
                </c:numCache>
              </c:numRef>
            </c:plus>
            <c:minus>
              <c:numRef>
                <c:f>'Point to Point'!$G$8:$H$8</c:f>
                <c:numCache>
                  <c:formatCode>General</c:formatCode>
                  <c:ptCount val="2"/>
                  <c:pt idx="0">
                    <c:v>4.3399595668791235E-3</c:v>
                  </c:pt>
                  <c:pt idx="1">
                    <c:v>9.5694677304267103E-3</c:v>
                  </c:pt>
                </c:numCache>
              </c:numRef>
            </c:minus>
            <c:spPr>
              <a:noFill/>
              <a:ln w="9525">
                <a:solidFill>
                  <a:schemeClr val="lt1">
                    <a:lumMod val="50000"/>
                  </a:schemeClr>
                </a:solidFill>
                <a:round/>
              </a:ln>
              <a:effectLst/>
            </c:spPr>
          </c:errBars>
          <c:cat>
            <c:strRef>
              <c:f>'Point to Point'!$B$1:$C$1</c:f>
              <c:strCache>
                <c:ptCount val="2"/>
                <c:pt idx="0">
                  <c:v>Day 1</c:v>
                </c:pt>
                <c:pt idx="1">
                  <c:v>Day 5</c:v>
                </c:pt>
              </c:strCache>
            </c:strRef>
          </c:cat>
          <c:val>
            <c:numRef>
              <c:f>'Point to Point'!$B$2:$C$2</c:f>
              <c:numCache>
                <c:formatCode>General</c:formatCode>
                <c:ptCount val="2"/>
                <c:pt idx="0">
                  <c:v>1.2993333333333332</c:v>
                </c:pt>
                <c:pt idx="1">
                  <c:v>5.1000000000000024E-2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'Point to Point'!$A$3</c:f>
              <c:strCache>
                <c:ptCount val="1"/>
                <c:pt idx="0">
                  <c:v>Dead</c:v>
                </c:pt>
              </c:strCache>
            </c:strRef>
          </c:tx>
          <c:spPr>
            <a:ln w="22225" cap="rnd">
              <a:solidFill>
                <a:schemeClr val="accent2"/>
              </a:solidFill>
            </a:ln>
            <a:effectLst>
              <a:glow rad="139700">
                <a:schemeClr val="accent2">
                  <a:satMod val="175000"/>
                  <a:alpha val="14000"/>
                </a:schemeClr>
              </a:glow>
            </a:effectLst>
          </c:spPr>
          <c:marker>
            <c:symbol val="none"/>
          </c:marker>
          <c:errBars>
            <c:errDir val="y"/>
            <c:errBarType val="both"/>
            <c:errValType val="cust"/>
            <c:noEndCap val="0"/>
            <c:plus>
              <c:numRef>
                <c:f>'Point to Point'!$G$5:$H$5</c:f>
                <c:numCache>
                  <c:formatCode>General</c:formatCode>
                  <c:ptCount val="2"/>
                  <c:pt idx="0">
                    <c:v>3.0341966327760012E-3</c:v>
                  </c:pt>
                  <c:pt idx="1">
                    <c:v>1.1240516284815674E-2</c:v>
                  </c:pt>
                </c:numCache>
              </c:numRef>
            </c:plus>
            <c:minus>
              <c:numRef>
                <c:f>'Point to Point'!$G$5:$H$5</c:f>
                <c:numCache>
                  <c:formatCode>General</c:formatCode>
                  <c:ptCount val="2"/>
                  <c:pt idx="0">
                    <c:v>3.0341966327760012E-3</c:v>
                  </c:pt>
                  <c:pt idx="1">
                    <c:v>1.1240516284815674E-2</c:v>
                  </c:pt>
                </c:numCache>
              </c:numRef>
            </c:minus>
            <c:spPr>
              <a:noFill/>
              <a:ln w="9525">
                <a:solidFill>
                  <a:schemeClr val="lt1">
                    <a:lumMod val="50000"/>
                  </a:schemeClr>
                </a:solidFill>
                <a:round/>
              </a:ln>
              <a:effectLst/>
            </c:spPr>
          </c:errBars>
          <c:cat>
            <c:strRef>
              <c:f>'Point to Point'!$B$1:$C$1</c:f>
              <c:strCache>
                <c:ptCount val="2"/>
                <c:pt idx="0">
                  <c:v>Day 1</c:v>
                </c:pt>
                <c:pt idx="1">
                  <c:v>Day 5</c:v>
                </c:pt>
              </c:strCache>
            </c:strRef>
          </c:cat>
          <c:val>
            <c:numRef>
              <c:f>'Point to Point'!$B$3:$C$3</c:f>
              <c:numCache>
                <c:formatCode>General</c:formatCode>
                <c:ptCount val="2"/>
                <c:pt idx="0">
                  <c:v>1.2966666666666666</c:v>
                </c:pt>
                <c:pt idx="1">
                  <c:v>3.3333333333333333E-2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606226160"/>
        <c:axId val="-606231600"/>
      </c:lineChart>
      <c:catAx>
        <c:axId val="-606226160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75000"/>
                      <a:lumOff val="25000"/>
                    </a:schemeClr>
                  </a:gs>
                  <a:gs pos="0">
                    <a:schemeClr val="dk1">
                      <a:lumMod val="65000"/>
                      <a:lumOff val="3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606231600"/>
        <c:crosses val="autoZero"/>
        <c:auto val="1"/>
        <c:lblAlgn val="ctr"/>
        <c:lblOffset val="100"/>
        <c:noMultiLvlLbl val="0"/>
      </c:catAx>
      <c:valAx>
        <c:axId val="-606231600"/>
        <c:scaling>
          <c:orientation val="minMax"/>
        </c:scaling>
        <c:delete val="0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75000"/>
                      <a:lumOff val="25000"/>
                    </a:schemeClr>
                  </a:gs>
                  <a:gs pos="0">
                    <a:schemeClr val="dk1">
                      <a:lumMod val="65000"/>
                      <a:lumOff val="3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60622616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lt1">
                  <a:lumMod val="7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dk1">
        <a:lumMod val="75000"/>
        <a:lumOff val="25000"/>
      </a:schemeClr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1" i="0" u="none" strike="noStrike" kern="1200" cap="none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dirty="0"/>
              <a:t>Day 5 Readings </a:t>
            </a:r>
            <a:r>
              <a:rPr lang="en-US" sz="1600" dirty="0" smtClean="0"/>
              <a:t>Average for 1.3 ppm Cu</a:t>
            </a:r>
            <a:r>
              <a:rPr lang="en-US" sz="1600" baseline="30000" dirty="0" smtClean="0"/>
              <a:t>2+</a:t>
            </a:r>
            <a:r>
              <a:rPr lang="en-US" sz="1600" dirty="0" smtClean="0"/>
              <a:t>/ppm</a:t>
            </a:r>
            <a:endParaRPr lang="en-US" sz="16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cap="none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'1.3ppm Comparison (Cu2+)'!$A$32</c:f>
              <c:strCache>
                <c:ptCount val="1"/>
                <c:pt idx="0">
                  <c:v>Day 5 Readings Average/ppm</c:v>
                </c:pt>
              </c:strCache>
            </c:strRef>
          </c:tx>
          <c:spPr>
            <a:noFill/>
            <a:ln w="9525" cap="flat" cmpd="sng" algn="ctr">
              <a:solidFill>
                <a:schemeClr val="accent1"/>
              </a:solidFill>
              <a:miter lim="800000"/>
            </a:ln>
            <a:effectLst>
              <a:glow rad="63500">
                <a:schemeClr val="accent1">
                  <a:satMod val="175000"/>
                  <a:alpha val="25000"/>
                </a:schemeClr>
              </a:glo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50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errBars>
            <c:errBarType val="both"/>
            <c:errValType val="cust"/>
            <c:noEndCap val="0"/>
            <c:plus>
              <c:numRef>
                <c:f>'1.3ppm Comparison (Cu2+)'!$B$34:$C$34</c:f>
                <c:numCache>
                  <c:formatCode>General</c:formatCode>
                  <c:ptCount val="2"/>
                  <c:pt idx="0">
                    <c:v>9.5694677304267103E-3</c:v>
                  </c:pt>
                  <c:pt idx="1">
                    <c:v>7.2724747430904756E-3</c:v>
                  </c:pt>
                </c:numCache>
              </c:numRef>
            </c:plus>
            <c:minus>
              <c:numRef>
                <c:f>'1.3ppm Comparison (Cu2+)'!$B$34:$C$34</c:f>
                <c:numCache>
                  <c:formatCode>General</c:formatCode>
                  <c:ptCount val="2"/>
                  <c:pt idx="0">
                    <c:v>9.5694677304267103E-3</c:v>
                  </c:pt>
                  <c:pt idx="1">
                    <c:v>7.2724747430904756E-3</c:v>
                  </c:pt>
                </c:numCache>
              </c:numRef>
            </c:minus>
            <c:spPr>
              <a:noFill/>
              <a:ln w="9525">
                <a:solidFill>
                  <a:schemeClr val="lt1">
                    <a:lumMod val="50000"/>
                  </a:schemeClr>
                </a:solidFill>
                <a:round/>
              </a:ln>
              <a:effectLst/>
            </c:spPr>
          </c:errBars>
          <c:cat>
            <c:strRef>
              <c:f>'1.3ppm Comparison (Cu2+)'!$B$1:$C$1</c:f>
              <c:strCache>
                <c:ptCount val="2"/>
                <c:pt idx="0">
                  <c:v>Live</c:v>
                </c:pt>
                <c:pt idx="1">
                  <c:v>Dead</c:v>
                </c:pt>
              </c:strCache>
            </c:strRef>
          </c:cat>
          <c:val>
            <c:numRef>
              <c:f>'1.3ppm Comparison (Cu2+)'!$B$32:$C$32</c:f>
              <c:numCache>
                <c:formatCode>General</c:formatCode>
                <c:ptCount val="2"/>
                <c:pt idx="0">
                  <c:v>5.1000000000000024E-2</c:v>
                </c:pt>
                <c:pt idx="1">
                  <c:v>2.1999999999999999E-2</c:v>
                </c:pt>
              </c:numCache>
            </c:numRef>
          </c:val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315"/>
        <c:overlap val="-40"/>
        <c:axId val="-606231056"/>
        <c:axId val="-606229424"/>
      </c:barChart>
      <c:catAx>
        <c:axId val="-606231056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75000"/>
                      <a:lumOff val="25000"/>
                    </a:schemeClr>
                  </a:gs>
                  <a:gs pos="0">
                    <a:schemeClr val="dk1">
                      <a:lumMod val="65000"/>
                      <a:lumOff val="3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606229424"/>
        <c:crosses val="autoZero"/>
        <c:auto val="1"/>
        <c:lblAlgn val="ctr"/>
        <c:lblOffset val="100"/>
        <c:noMultiLvlLbl val="0"/>
      </c:catAx>
      <c:valAx>
        <c:axId val="-606229424"/>
        <c:scaling>
          <c:orientation val="minMax"/>
        </c:scaling>
        <c:delete val="0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75000"/>
                      <a:lumOff val="25000"/>
                    </a:schemeClr>
                  </a:gs>
                  <a:gs pos="0">
                    <a:schemeClr val="dk1">
                      <a:lumMod val="65000"/>
                      <a:lumOff val="3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60623105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dk1">
        <a:lumMod val="75000"/>
        <a:lumOff val="25000"/>
      </a:schemeClr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1" i="0" u="none" strike="noStrike" kern="1200" cap="none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b="1" i="0" baseline="0" dirty="0" smtClean="0">
                <a:effectLst/>
              </a:rPr>
              <a:t>Day 5 Readings Average for 25 ppm Cu</a:t>
            </a:r>
            <a:r>
              <a:rPr lang="en-US" sz="1600" b="1" i="0" baseline="30000" dirty="0" smtClean="0">
                <a:effectLst/>
              </a:rPr>
              <a:t>2+</a:t>
            </a:r>
            <a:r>
              <a:rPr lang="en-US" sz="1600" b="1" i="0" baseline="0" dirty="0" smtClean="0">
                <a:effectLst/>
              </a:rPr>
              <a:t>/ppm</a:t>
            </a:r>
            <a:endParaRPr lang="en-SG" sz="1800" dirty="0">
              <a:effectLst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cap="none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'25ppm Comparison (Cu2+)'!$A$32</c:f>
              <c:strCache>
                <c:ptCount val="1"/>
                <c:pt idx="0">
                  <c:v>Day 5 Readings Average/ppm</c:v>
                </c:pt>
              </c:strCache>
            </c:strRef>
          </c:tx>
          <c:spPr>
            <a:noFill/>
            <a:ln w="9525" cap="flat" cmpd="sng" algn="ctr">
              <a:solidFill>
                <a:schemeClr val="accent1"/>
              </a:solidFill>
              <a:miter lim="800000"/>
            </a:ln>
            <a:effectLst>
              <a:glow rad="63500">
                <a:schemeClr val="accent1">
                  <a:satMod val="175000"/>
                  <a:alpha val="25000"/>
                </a:schemeClr>
              </a:glo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50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errBars>
            <c:errBarType val="both"/>
            <c:errValType val="cust"/>
            <c:noEndCap val="0"/>
            <c:plus>
              <c:numRef>
                <c:f>'25ppm Comparison (Cu2+)'!$B$34:$C$34</c:f>
                <c:numCache>
                  <c:formatCode>General</c:formatCode>
                  <c:ptCount val="2"/>
                  <c:pt idx="0">
                    <c:v>0.24070792781587022</c:v>
                  </c:pt>
                  <c:pt idx="1">
                    <c:v>0.29972209350218282</c:v>
                  </c:pt>
                </c:numCache>
              </c:numRef>
            </c:plus>
            <c:minus>
              <c:numRef>
                <c:f>'25ppm Comparison (Cu2+)'!$B$34:$C$34</c:f>
                <c:numCache>
                  <c:formatCode>General</c:formatCode>
                  <c:ptCount val="2"/>
                  <c:pt idx="0">
                    <c:v>0.24070792781587022</c:v>
                  </c:pt>
                  <c:pt idx="1">
                    <c:v>0.29972209350218282</c:v>
                  </c:pt>
                </c:numCache>
              </c:numRef>
            </c:minus>
            <c:spPr>
              <a:noFill/>
              <a:ln w="9525">
                <a:solidFill>
                  <a:schemeClr val="lt1">
                    <a:lumMod val="50000"/>
                  </a:schemeClr>
                </a:solidFill>
                <a:round/>
              </a:ln>
              <a:effectLst/>
            </c:spPr>
          </c:errBars>
          <c:cat>
            <c:strRef>
              <c:f>'25ppm Comparison (Cu2+)'!$J$1:$K$1</c:f>
              <c:strCache>
                <c:ptCount val="2"/>
                <c:pt idx="0">
                  <c:v>Live</c:v>
                </c:pt>
                <c:pt idx="1">
                  <c:v>Dead</c:v>
                </c:pt>
              </c:strCache>
            </c:strRef>
          </c:cat>
          <c:val>
            <c:numRef>
              <c:f>'25ppm Comparison (Cu2+)'!$B$32:$C$32</c:f>
              <c:numCache>
                <c:formatCode>General</c:formatCode>
                <c:ptCount val="2"/>
                <c:pt idx="0">
                  <c:v>6.1733333333333329</c:v>
                </c:pt>
                <c:pt idx="1">
                  <c:v>7.5500000000000016</c:v>
                </c:pt>
              </c:numCache>
            </c:numRef>
          </c:val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315"/>
        <c:overlap val="-40"/>
        <c:axId val="-606235408"/>
        <c:axId val="-606237040"/>
      </c:barChart>
      <c:catAx>
        <c:axId val="-606235408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75000"/>
                      <a:lumOff val="25000"/>
                    </a:schemeClr>
                  </a:gs>
                  <a:gs pos="0">
                    <a:schemeClr val="dk1">
                      <a:lumMod val="65000"/>
                      <a:lumOff val="3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606237040"/>
        <c:crosses val="autoZero"/>
        <c:auto val="1"/>
        <c:lblAlgn val="ctr"/>
        <c:lblOffset val="100"/>
        <c:noMultiLvlLbl val="0"/>
      </c:catAx>
      <c:valAx>
        <c:axId val="-606237040"/>
        <c:scaling>
          <c:orientation val="minMax"/>
        </c:scaling>
        <c:delete val="0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75000"/>
                      <a:lumOff val="25000"/>
                    </a:schemeClr>
                  </a:gs>
                  <a:gs pos="0">
                    <a:schemeClr val="dk1">
                      <a:lumMod val="65000"/>
                      <a:lumOff val="3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6062354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dk1">
        <a:lumMod val="75000"/>
        <a:lumOff val="25000"/>
      </a:schemeClr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1" i="0" u="none" strike="noStrike" kern="1200" cap="none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Day 5 Readings Average/ppm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cap="none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'1.3ppm Comparison (Cu2+)'!$A$32</c:f>
              <c:strCache>
                <c:ptCount val="1"/>
                <c:pt idx="0">
                  <c:v>Day 5 Readings Average/ppm</c:v>
                </c:pt>
              </c:strCache>
            </c:strRef>
          </c:tx>
          <c:spPr>
            <a:noFill/>
            <a:ln w="9525" cap="flat" cmpd="sng" algn="ctr">
              <a:solidFill>
                <a:schemeClr val="accent1"/>
              </a:solidFill>
              <a:miter lim="800000"/>
            </a:ln>
            <a:effectLst>
              <a:glow rad="63500">
                <a:schemeClr val="accent1">
                  <a:satMod val="175000"/>
                  <a:alpha val="25000"/>
                </a:schemeClr>
              </a:glow>
            </a:effectLst>
          </c:spPr>
          <c:invertIfNegative val="0"/>
          <c:errBars>
            <c:errBarType val="both"/>
            <c:errValType val="cust"/>
            <c:noEndCap val="0"/>
            <c:plus>
              <c:numRef>
                <c:f>'1.3ppm Comparison (Cu2+)'!$B$34:$C$34</c:f>
                <c:numCache>
                  <c:formatCode>General</c:formatCode>
                  <c:ptCount val="2"/>
                  <c:pt idx="0">
                    <c:v>9.5694677304267103E-3</c:v>
                  </c:pt>
                  <c:pt idx="1">
                    <c:v>7.2724747430904756E-3</c:v>
                  </c:pt>
                </c:numCache>
              </c:numRef>
            </c:plus>
            <c:minus>
              <c:numRef>
                <c:f>'1.3ppm Comparison (Cu2+)'!$B$34:$C$34</c:f>
                <c:numCache>
                  <c:formatCode>General</c:formatCode>
                  <c:ptCount val="2"/>
                  <c:pt idx="0">
                    <c:v>9.5694677304267103E-3</c:v>
                  </c:pt>
                  <c:pt idx="1">
                    <c:v>7.2724747430904756E-3</c:v>
                  </c:pt>
                </c:numCache>
              </c:numRef>
            </c:minus>
            <c:spPr>
              <a:noFill/>
              <a:ln w="9525">
                <a:solidFill>
                  <a:schemeClr val="lt1">
                    <a:lumMod val="50000"/>
                  </a:schemeClr>
                </a:solidFill>
                <a:round/>
              </a:ln>
              <a:effectLst/>
            </c:spPr>
          </c:errBars>
          <c:cat>
            <c:strRef>
              <c:f>'1.3ppm Comparison (Cu2+)'!$B$1:$C$1</c:f>
              <c:strCache>
                <c:ptCount val="2"/>
                <c:pt idx="0">
                  <c:v>Live</c:v>
                </c:pt>
                <c:pt idx="1">
                  <c:v>Dead</c:v>
                </c:pt>
              </c:strCache>
            </c:strRef>
          </c:cat>
          <c:val>
            <c:numRef>
              <c:f>'1.3ppm Comparison (Cu2+)'!$B$32:$C$32</c:f>
              <c:numCache>
                <c:formatCode>General</c:formatCode>
                <c:ptCount val="2"/>
                <c:pt idx="0">
                  <c:v>5.1000000000000024E-2</c:v>
                </c:pt>
                <c:pt idx="1">
                  <c:v>2.1999999999999999E-2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15"/>
        <c:overlap val="-40"/>
        <c:axId val="-605323696"/>
        <c:axId val="-605323152"/>
      </c:barChart>
      <c:catAx>
        <c:axId val="-605323696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75000"/>
                      <a:lumOff val="25000"/>
                    </a:schemeClr>
                  </a:gs>
                  <a:gs pos="0">
                    <a:schemeClr val="dk1">
                      <a:lumMod val="65000"/>
                      <a:lumOff val="3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605323152"/>
        <c:crosses val="autoZero"/>
        <c:auto val="1"/>
        <c:lblAlgn val="ctr"/>
        <c:lblOffset val="100"/>
        <c:noMultiLvlLbl val="0"/>
      </c:catAx>
      <c:valAx>
        <c:axId val="-605323152"/>
        <c:scaling>
          <c:orientation val="minMax"/>
        </c:scaling>
        <c:delete val="0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75000"/>
                      <a:lumOff val="25000"/>
                    </a:schemeClr>
                  </a:gs>
                  <a:gs pos="0">
                    <a:schemeClr val="dk1">
                      <a:lumMod val="65000"/>
                      <a:lumOff val="3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60532369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dk1">
        <a:lumMod val="75000"/>
        <a:lumOff val="25000"/>
      </a:schemeClr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1" i="0" u="none" strike="noStrike" kern="1200" cap="none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Biosorption Efficiency (%)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cap="none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'1.3ppm Comparison (Cu2+)'!$E$32</c:f>
              <c:strCache>
                <c:ptCount val="1"/>
                <c:pt idx="0">
                  <c:v>Biosorption Efficiency (%)</c:v>
                </c:pt>
              </c:strCache>
            </c:strRef>
          </c:tx>
          <c:spPr>
            <a:noFill/>
            <a:ln w="9525" cap="flat" cmpd="sng" algn="ctr">
              <a:solidFill>
                <a:schemeClr val="accent2"/>
              </a:solidFill>
              <a:miter lim="800000"/>
            </a:ln>
            <a:effectLst>
              <a:glow rad="63500">
                <a:schemeClr val="accent2">
                  <a:satMod val="175000"/>
                  <a:alpha val="25000"/>
                </a:schemeClr>
              </a:glow>
            </a:effectLst>
          </c:spPr>
          <c:invertIfNegative val="0"/>
          <c:errBars>
            <c:errBarType val="both"/>
            <c:errValType val="cust"/>
            <c:noEndCap val="0"/>
            <c:plus>
              <c:numRef>
                <c:f>'1.3ppm Comparison (Cu2+)'!$F$34:$G$34</c:f>
                <c:numCache>
                  <c:formatCode>General</c:formatCode>
                  <c:ptCount val="2"/>
                  <c:pt idx="0">
                    <c:v>0.7349066427386568</c:v>
                  </c:pt>
                  <c:pt idx="1">
                    <c:v>0.55944289998014018</c:v>
                  </c:pt>
                </c:numCache>
              </c:numRef>
            </c:plus>
            <c:minus>
              <c:numRef>
                <c:f>'1.3ppm Comparison (Cu2+)'!$F$34:$G$34</c:f>
                <c:numCache>
                  <c:formatCode>General</c:formatCode>
                  <c:ptCount val="2"/>
                  <c:pt idx="0">
                    <c:v>0.7349066427386568</c:v>
                  </c:pt>
                  <c:pt idx="1">
                    <c:v>0.55944289998014018</c:v>
                  </c:pt>
                </c:numCache>
              </c:numRef>
            </c:minus>
            <c:spPr>
              <a:noFill/>
              <a:ln w="9525">
                <a:solidFill>
                  <a:schemeClr val="lt1">
                    <a:lumMod val="50000"/>
                  </a:schemeClr>
                </a:solidFill>
                <a:round/>
              </a:ln>
              <a:effectLst/>
            </c:spPr>
          </c:errBars>
          <c:cat>
            <c:strRef>
              <c:f>'1.3ppm Comparison (Cu2+)'!$F$1:$G$1</c:f>
              <c:strCache>
                <c:ptCount val="2"/>
                <c:pt idx="0">
                  <c:v>Live</c:v>
                </c:pt>
                <c:pt idx="1">
                  <c:v>Dead</c:v>
                </c:pt>
              </c:strCache>
            </c:strRef>
          </c:cat>
          <c:val>
            <c:numRef>
              <c:f>'1.3ppm Comparison (Cu2+)'!$F$32:$G$32</c:f>
              <c:numCache>
                <c:formatCode>General</c:formatCode>
                <c:ptCount val="2"/>
                <c:pt idx="0">
                  <c:v>96.074388446319816</c:v>
                </c:pt>
                <c:pt idx="1">
                  <c:v>98.301655594095237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15"/>
        <c:overlap val="-40"/>
        <c:axId val="-605325328"/>
        <c:axId val="-605328048"/>
      </c:barChart>
      <c:catAx>
        <c:axId val="-605325328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75000"/>
                      <a:lumOff val="25000"/>
                    </a:schemeClr>
                  </a:gs>
                  <a:gs pos="0">
                    <a:schemeClr val="dk1">
                      <a:lumMod val="65000"/>
                      <a:lumOff val="3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605328048"/>
        <c:crosses val="autoZero"/>
        <c:auto val="1"/>
        <c:lblAlgn val="ctr"/>
        <c:lblOffset val="100"/>
        <c:noMultiLvlLbl val="0"/>
      </c:catAx>
      <c:valAx>
        <c:axId val="-605328048"/>
        <c:scaling>
          <c:orientation val="minMax"/>
        </c:scaling>
        <c:delete val="0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75000"/>
                      <a:lumOff val="25000"/>
                    </a:schemeClr>
                  </a:gs>
                  <a:gs pos="0">
                    <a:schemeClr val="dk1">
                      <a:lumMod val="65000"/>
                      <a:lumOff val="3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60532532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dk1">
        <a:lumMod val="75000"/>
        <a:lumOff val="25000"/>
      </a:schemeClr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1" i="0" u="none" strike="noStrike" kern="1200" cap="none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Absorbed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cap="none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'1.3ppm Comparison (Cu2+)'!$M$32</c:f>
              <c:strCache>
                <c:ptCount val="1"/>
                <c:pt idx="0">
                  <c:v>Absorbed</c:v>
                </c:pt>
              </c:strCache>
            </c:strRef>
          </c:tx>
          <c:spPr>
            <a:noFill/>
            <a:ln w="9525" cap="flat" cmpd="sng" algn="ctr">
              <a:solidFill>
                <a:schemeClr val="accent6"/>
              </a:solidFill>
              <a:miter lim="800000"/>
            </a:ln>
            <a:effectLst>
              <a:glow rad="63500">
                <a:schemeClr val="accent6">
                  <a:satMod val="175000"/>
                  <a:alpha val="25000"/>
                </a:schemeClr>
              </a:glow>
            </a:effectLst>
          </c:spPr>
          <c:invertIfNegative val="0"/>
          <c:errBars>
            <c:errBarType val="both"/>
            <c:errValType val="cust"/>
            <c:noEndCap val="0"/>
            <c:plus>
              <c:numRef>
                <c:f>'1.3ppm Comparison (Cu2+)'!$N$34:$O$34</c:f>
                <c:numCache>
                  <c:formatCode>General</c:formatCode>
                  <c:ptCount val="2"/>
                  <c:pt idx="0">
                    <c:v>1.0472551241312493E-2</c:v>
                  </c:pt>
                  <c:pt idx="1">
                    <c:v>8.326663997864539E-3</c:v>
                  </c:pt>
                </c:numCache>
              </c:numRef>
            </c:plus>
            <c:minus>
              <c:numRef>
                <c:f>'1.3ppm Comparison (Cu2+)'!$N$34:$O$34</c:f>
                <c:numCache>
                  <c:formatCode>General</c:formatCode>
                  <c:ptCount val="2"/>
                  <c:pt idx="0">
                    <c:v>1.0472551241312493E-2</c:v>
                  </c:pt>
                  <c:pt idx="1">
                    <c:v>8.326663997864539E-3</c:v>
                  </c:pt>
                </c:numCache>
              </c:numRef>
            </c:minus>
            <c:spPr>
              <a:noFill/>
              <a:ln w="9525">
                <a:solidFill>
                  <a:schemeClr val="lt1">
                    <a:lumMod val="50000"/>
                  </a:schemeClr>
                </a:solidFill>
                <a:round/>
              </a:ln>
              <a:effectLst/>
            </c:spPr>
          </c:errBars>
          <c:cat>
            <c:strRef>
              <c:f>'1.3ppm Comparison (Cu2+)'!$N$1:$O$1</c:f>
              <c:strCache>
                <c:ptCount val="2"/>
                <c:pt idx="0">
                  <c:v>Live</c:v>
                </c:pt>
                <c:pt idx="1">
                  <c:v>Dead</c:v>
                </c:pt>
              </c:strCache>
            </c:strRef>
          </c:cat>
          <c:val>
            <c:numRef>
              <c:f>'1.3ppm Comparison (Cu2+)'!$N$32:$O$32</c:f>
              <c:numCache>
                <c:formatCode>General</c:formatCode>
                <c:ptCount val="2"/>
                <c:pt idx="0">
                  <c:v>1.2483333333333333</c:v>
                </c:pt>
                <c:pt idx="1">
                  <c:v>1.2739999999999998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15"/>
        <c:overlap val="-40"/>
        <c:axId val="-605329136"/>
        <c:axId val="-605328592"/>
      </c:barChart>
      <c:catAx>
        <c:axId val="-605329136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75000"/>
                      <a:lumOff val="25000"/>
                    </a:schemeClr>
                  </a:gs>
                  <a:gs pos="0">
                    <a:schemeClr val="dk1">
                      <a:lumMod val="65000"/>
                      <a:lumOff val="3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605328592"/>
        <c:crosses val="autoZero"/>
        <c:auto val="1"/>
        <c:lblAlgn val="ctr"/>
        <c:lblOffset val="100"/>
        <c:noMultiLvlLbl val="0"/>
      </c:catAx>
      <c:valAx>
        <c:axId val="-605328592"/>
        <c:scaling>
          <c:orientation val="minMax"/>
        </c:scaling>
        <c:delete val="0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75000"/>
                      <a:lumOff val="25000"/>
                    </a:schemeClr>
                  </a:gs>
                  <a:gs pos="0">
                    <a:schemeClr val="dk1">
                      <a:lumMod val="65000"/>
                      <a:lumOff val="3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6053291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dk1">
        <a:lumMod val="75000"/>
        <a:lumOff val="25000"/>
      </a:schemeClr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1" i="0" u="none" strike="noStrike" kern="1200" cap="none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Biosorption Capacity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cap="none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'1.3ppm Comparison (Cu2+)'!$I$32</c:f>
              <c:strCache>
                <c:ptCount val="1"/>
                <c:pt idx="0">
                  <c:v>Biosorption Capacity</c:v>
                </c:pt>
              </c:strCache>
            </c:strRef>
          </c:tx>
          <c:spPr>
            <a:noFill/>
            <a:ln w="9525" cap="flat" cmpd="sng" algn="ctr">
              <a:solidFill>
                <a:schemeClr val="accent1"/>
              </a:solidFill>
              <a:miter lim="800000"/>
            </a:ln>
            <a:effectLst>
              <a:glow rad="63500">
                <a:schemeClr val="accent1">
                  <a:satMod val="175000"/>
                  <a:alpha val="25000"/>
                </a:schemeClr>
              </a:glow>
            </a:effectLst>
          </c:spPr>
          <c:invertIfNegative val="0"/>
          <c:errBars>
            <c:errBarType val="both"/>
            <c:errValType val="cust"/>
            <c:noEndCap val="0"/>
            <c:plus>
              <c:numRef>
                <c:f>'1.3ppm Comparison (Cu2+)'!$J$34:$K$34</c:f>
                <c:numCache>
                  <c:formatCode>General</c:formatCode>
                  <c:ptCount val="2"/>
                  <c:pt idx="0">
                    <c:v>1.0472551241312489E-3</c:v>
                  </c:pt>
                  <c:pt idx="1">
                    <c:v>9.5742710775633774E-2</c:v>
                  </c:pt>
                </c:numCache>
              </c:numRef>
            </c:plus>
            <c:minus>
              <c:numRef>
                <c:f>'1.3ppm Comparison (Cu2+)'!$J$34:$K$34</c:f>
                <c:numCache>
                  <c:formatCode>General</c:formatCode>
                  <c:ptCount val="2"/>
                  <c:pt idx="0">
                    <c:v>1.0472551241312489E-3</c:v>
                  </c:pt>
                  <c:pt idx="1">
                    <c:v>9.5742710775633774E-2</c:v>
                  </c:pt>
                </c:numCache>
              </c:numRef>
            </c:minus>
            <c:spPr>
              <a:noFill/>
              <a:ln w="9525">
                <a:solidFill>
                  <a:schemeClr val="lt1">
                    <a:lumMod val="50000"/>
                  </a:schemeClr>
                </a:solidFill>
                <a:round/>
              </a:ln>
              <a:effectLst/>
            </c:spPr>
          </c:errBars>
          <c:cat>
            <c:strRef>
              <c:f>'1.3ppm Comparison (Cu2+)'!$J$1:$K$1</c:f>
              <c:strCache>
                <c:ptCount val="2"/>
                <c:pt idx="0">
                  <c:v>Live</c:v>
                </c:pt>
                <c:pt idx="1">
                  <c:v>Dead</c:v>
                </c:pt>
              </c:strCache>
            </c:strRef>
          </c:cat>
          <c:val>
            <c:numRef>
              <c:f>'1.3ppm Comparison (Cu2+)'!$J$32:$K$32</c:f>
              <c:numCache>
                <c:formatCode>General</c:formatCode>
                <c:ptCount val="2"/>
                <c:pt idx="0">
                  <c:v>0.12483333333333331</c:v>
                </c:pt>
                <c:pt idx="1">
                  <c:v>0.55000000000000004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15"/>
        <c:overlap val="-40"/>
        <c:axId val="-605326960"/>
        <c:axId val="-604532064"/>
      </c:barChart>
      <c:catAx>
        <c:axId val="-605326960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75000"/>
                      <a:lumOff val="25000"/>
                    </a:schemeClr>
                  </a:gs>
                  <a:gs pos="0">
                    <a:schemeClr val="dk1">
                      <a:lumMod val="65000"/>
                      <a:lumOff val="3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604532064"/>
        <c:crosses val="autoZero"/>
        <c:auto val="1"/>
        <c:lblAlgn val="ctr"/>
        <c:lblOffset val="100"/>
        <c:noMultiLvlLbl val="0"/>
      </c:catAx>
      <c:valAx>
        <c:axId val="-604532064"/>
        <c:scaling>
          <c:orientation val="minMax"/>
        </c:scaling>
        <c:delete val="0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75000"/>
                      <a:lumOff val="25000"/>
                    </a:schemeClr>
                  </a:gs>
                  <a:gs pos="0">
                    <a:schemeClr val="dk1">
                      <a:lumMod val="65000"/>
                      <a:lumOff val="3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6053269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dk1">
        <a:lumMod val="75000"/>
        <a:lumOff val="25000"/>
      </a:schemeClr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1" i="0" u="none" strike="noStrike" kern="1200" cap="none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Biosorption Efficiency (%)</a:t>
            </a:r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'1.3ppm Comparison (Cu2+)'!$E$32</c:f>
              <c:strCache>
                <c:ptCount val="1"/>
                <c:pt idx="0">
                  <c:v>Biosorption Efficiency (%)</c:v>
                </c:pt>
              </c:strCache>
            </c:strRef>
          </c:tx>
          <c:spPr>
            <a:noFill/>
            <a:ln w="9525" cap="flat" cmpd="sng" algn="ctr">
              <a:solidFill>
                <a:schemeClr val="accent2"/>
              </a:solidFill>
              <a:miter lim="800000"/>
            </a:ln>
            <a:effectLst>
              <a:glow rad="63500">
                <a:schemeClr val="accent2">
                  <a:satMod val="175000"/>
                  <a:alpha val="25000"/>
                </a:schemeClr>
              </a:glow>
            </a:effectLst>
          </c:spPr>
          <c:invertIfNegative val="0"/>
          <c:errBars>
            <c:errBarType val="both"/>
            <c:errValType val="cust"/>
            <c:noEndCap val="0"/>
            <c:plus>
              <c:numRef>
                <c:f>'1.3ppm Comparison (Cu2+)'!$F$34:$G$34</c:f>
                <c:numCache>
                  <c:formatCode>General</c:formatCode>
                  <c:ptCount val="2"/>
                  <c:pt idx="0">
                    <c:v>0.7349066427386568</c:v>
                  </c:pt>
                  <c:pt idx="1">
                    <c:v>0.55944289998014018</c:v>
                  </c:pt>
                </c:numCache>
              </c:numRef>
            </c:plus>
            <c:minus>
              <c:numRef>
                <c:f>'1.3ppm Comparison (Cu2+)'!$F$34:$G$34</c:f>
                <c:numCache>
                  <c:formatCode>General</c:formatCode>
                  <c:ptCount val="2"/>
                  <c:pt idx="0">
                    <c:v>0.7349066427386568</c:v>
                  </c:pt>
                  <c:pt idx="1">
                    <c:v>0.55944289998014018</c:v>
                  </c:pt>
                </c:numCache>
              </c:numRef>
            </c:minus>
            <c:spPr>
              <a:noFill/>
              <a:ln w="9525">
                <a:solidFill>
                  <a:schemeClr val="lt1">
                    <a:lumMod val="50000"/>
                  </a:schemeClr>
                </a:solidFill>
                <a:round/>
              </a:ln>
              <a:effectLst/>
            </c:spPr>
          </c:errBars>
          <c:cat>
            <c:strRef>
              <c:f>'1.3ppm Comparison (Cu2+)'!$F$1:$G$1</c:f>
              <c:strCache>
                <c:ptCount val="2"/>
                <c:pt idx="0">
                  <c:v>Live</c:v>
                </c:pt>
                <c:pt idx="1">
                  <c:v>Dead</c:v>
                </c:pt>
              </c:strCache>
            </c:strRef>
          </c:cat>
          <c:val>
            <c:numRef>
              <c:f>'1.3ppm Comparison (Cu2+)'!$F$32:$G$32</c:f>
              <c:numCache>
                <c:formatCode>General</c:formatCode>
                <c:ptCount val="2"/>
                <c:pt idx="0">
                  <c:v>96.074388446319816</c:v>
                </c:pt>
                <c:pt idx="1">
                  <c:v>98.301655594095237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15"/>
        <c:overlap val="-40"/>
        <c:axId val="-604530976"/>
        <c:axId val="-604530432"/>
      </c:barChart>
      <c:catAx>
        <c:axId val="-604530976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75000"/>
                      <a:lumOff val="25000"/>
                    </a:schemeClr>
                  </a:gs>
                  <a:gs pos="0">
                    <a:schemeClr val="dk1">
                      <a:lumMod val="65000"/>
                      <a:lumOff val="3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604530432"/>
        <c:crosses val="autoZero"/>
        <c:auto val="1"/>
        <c:lblAlgn val="ctr"/>
        <c:lblOffset val="100"/>
        <c:noMultiLvlLbl val="0"/>
      </c:catAx>
      <c:valAx>
        <c:axId val="-604530432"/>
        <c:scaling>
          <c:orientation val="minMax"/>
        </c:scaling>
        <c:delete val="0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75000"/>
                      <a:lumOff val="25000"/>
                    </a:schemeClr>
                  </a:gs>
                  <a:gs pos="0">
                    <a:schemeClr val="dk1">
                      <a:lumMod val="65000"/>
                      <a:lumOff val="3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6045309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dk1">
        <a:lumMod val="75000"/>
        <a:lumOff val="25000"/>
      </a:schemeClr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cap="none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'25ppm Comparison (Cu2+)'!$A$32</c:f>
              <c:strCache>
                <c:ptCount val="1"/>
                <c:pt idx="0">
                  <c:v>Day 5 Readings Average/ppm</c:v>
                </c:pt>
              </c:strCache>
            </c:strRef>
          </c:tx>
          <c:spPr>
            <a:noFill/>
            <a:ln w="9525" cap="flat" cmpd="sng" algn="ctr">
              <a:solidFill>
                <a:schemeClr val="accent1"/>
              </a:solidFill>
              <a:miter lim="800000"/>
            </a:ln>
            <a:effectLst>
              <a:glow rad="63500">
                <a:schemeClr val="accent1">
                  <a:satMod val="175000"/>
                  <a:alpha val="25000"/>
                </a:schemeClr>
              </a:glow>
            </a:effectLst>
          </c:spPr>
          <c:invertIfNegative val="0"/>
          <c:errBars>
            <c:errBarType val="both"/>
            <c:errValType val="cust"/>
            <c:noEndCap val="0"/>
            <c:plus>
              <c:numRef>
                <c:f>'25ppm Comparison (Cu2+)'!$B$34:$C$34</c:f>
                <c:numCache>
                  <c:formatCode>General</c:formatCode>
                  <c:ptCount val="2"/>
                  <c:pt idx="0">
                    <c:v>0.24070792781587022</c:v>
                  </c:pt>
                  <c:pt idx="1">
                    <c:v>0.29972209350218282</c:v>
                  </c:pt>
                </c:numCache>
              </c:numRef>
            </c:plus>
            <c:minus>
              <c:numRef>
                <c:f>'25ppm Comparison (Cu2+)'!$B$34:$C$34</c:f>
                <c:numCache>
                  <c:formatCode>General</c:formatCode>
                  <c:ptCount val="2"/>
                  <c:pt idx="0">
                    <c:v>0.24070792781587022</c:v>
                  </c:pt>
                  <c:pt idx="1">
                    <c:v>0.29972209350218282</c:v>
                  </c:pt>
                </c:numCache>
              </c:numRef>
            </c:minus>
            <c:spPr>
              <a:noFill/>
              <a:ln w="9525">
                <a:solidFill>
                  <a:schemeClr val="lt1">
                    <a:lumMod val="50000"/>
                  </a:schemeClr>
                </a:solidFill>
                <a:round/>
              </a:ln>
              <a:effectLst/>
            </c:spPr>
          </c:errBars>
          <c:cat>
            <c:strRef>
              <c:f>'25ppm Comparison (Cu2+)'!$J$1:$K$1</c:f>
              <c:strCache>
                <c:ptCount val="2"/>
                <c:pt idx="0">
                  <c:v>Live</c:v>
                </c:pt>
                <c:pt idx="1">
                  <c:v>Dead</c:v>
                </c:pt>
              </c:strCache>
            </c:strRef>
          </c:cat>
          <c:val>
            <c:numRef>
              <c:f>'25ppm Comparison (Cu2+)'!$B$32:$C$32</c:f>
              <c:numCache>
                <c:formatCode>General</c:formatCode>
                <c:ptCount val="2"/>
                <c:pt idx="0">
                  <c:v>6.1733333333333329</c:v>
                </c:pt>
                <c:pt idx="1">
                  <c:v>7.5500000000000016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15"/>
        <c:overlap val="-40"/>
        <c:axId val="-604535872"/>
        <c:axId val="-604534240"/>
      </c:barChart>
      <c:catAx>
        <c:axId val="-604535872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75000"/>
                      <a:lumOff val="25000"/>
                    </a:schemeClr>
                  </a:gs>
                  <a:gs pos="0">
                    <a:schemeClr val="dk1">
                      <a:lumMod val="65000"/>
                      <a:lumOff val="3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604534240"/>
        <c:crosses val="autoZero"/>
        <c:auto val="1"/>
        <c:lblAlgn val="ctr"/>
        <c:lblOffset val="100"/>
        <c:noMultiLvlLbl val="0"/>
      </c:catAx>
      <c:valAx>
        <c:axId val="-604534240"/>
        <c:scaling>
          <c:orientation val="minMax"/>
        </c:scaling>
        <c:delete val="0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75000"/>
                      <a:lumOff val="25000"/>
                    </a:schemeClr>
                  </a:gs>
                  <a:gs pos="0">
                    <a:schemeClr val="dk1">
                      <a:lumMod val="65000"/>
                      <a:lumOff val="3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60453587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dk1">
        <a:lumMod val="75000"/>
        <a:lumOff val="25000"/>
      </a:schemeClr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cap="none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'25ppm Comparison (Cu2+)'!$E$32</c:f>
              <c:strCache>
                <c:ptCount val="1"/>
                <c:pt idx="0">
                  <c:v>Biosorption Efficiency</c:v>
                </c:pt>
              </c:strCache>
            </c:strRef>
          </c:tx>
          <c:spPr>
            <a:noFill/>
            <a:ln w="9525" cap="flat" cmpd="sng" algn="ctr">
              <a:solidFill>
                <a:schemeClr val="accent2"/>
              </a:solidFill>
              <a:miter lim="800000"/>
            </a:ln>
            <a:effectLst>
              <a:glow rad="63500">
                <a:schemeClr val="accent2">
                  <a:satMod val="175000"/>
                  <a:alpha val="25000"/>
                </a:schemeClr>
              </a:glow>
            </a:effectLst>
          </c:spPr>
          <c:invertIfNegative val="0"/>
          <c:errBars>
            <c:errBarType val="both"/>
            <c:errValType val="cust"/>
            <c:noEndCap val="0"/>
            <c:plus>
              <c:numRef>
                <c:f>'25ppm Comparison (Cu2+)'!$F$34:$G$34</c:f>
                <c:numCache>
                  <c:formatCode>General</c:formatCode>
                  <c:ptCount val="2"/>
                  <c:pt idx="0">
                    <c:v>0.95579029049492858</c:v>
                  </c:pt>
                  <c:pt idx="1">
                    <c:v>1.200856831826401</c:v>
                  </c:pt>
                </c:numCache>
              </c:numRef>
            </c:plus>
            <c:minus>
              <c:numRef>
                <c:f>'25ppm Comparison (Cu2+)'!$F$34:$G$34</c:f>
                <c:numCache>
                  <c:formatCode>General</c:formatCode>
                  <c:ptCount val="2"/>
                  <c:pt idx="0">
                    <c:v>0.95579029049492858</c:v>
                  </c:pt>
                  <c:pt idx="1">
                    <c:v>1.200856831826401</c:v>
                  </c:pt>
                </c:numCache>
              </c:numRef>
            </c:minus>
            <c:spPr>
              <a:noFill/>
              <a:ln w="9525">
                <a:solidFill>
                  <a:schemeClr val="lt1">
                    <a:lumMod val="50000"/>
                  </a:schemeClr>
                </a:solidFill>
                <a:round/>
              </a:ln>
              <a:effectLst/>
            </c:spPr>
          </c:errBars>
          <c:cat>
            <c:strRef>
              <c:f>'25ppm Comparison (Cu2+)'!$F$1:$G$1</c:f>
              <c:strCache>
                <c:ptCount val="2"/>
                <c:pt idx="0">
                  <c:v>Live</c:v>
                </c:pt>
                <c:pt idx="1">
                  <c:v>Dead</c:v>
                </c:pt>
              </c:strCache>
            </c:strRef>
          </c:cat>
          <c:val>
            <c:numRef>
              <c:f>'25ppm Comparison (Cu2+)'!$F$32:$G$32</c:f>
              <c:numCache>
                <c:formatCode>General</c:formatCode>
                <c:ptCount val="2"/>
                <c:pt idx="0">
                  <c:v>75.250800909011929</c:v>
                </c:pt>
                <c:pt idx="1">
                  <c:v>69.691439223027572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15"/>
        <c:overlap val="-40"/>
        <c:axId val="-604535328"/>
        <c:axId val="-604534784"/>
      </c:barChart>
      <c:catAx>
        <c:axId val="-604535328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75000"/>
                      <a:lumOff val="25000"/>
                    </a:schemeClr>
                  </a:gs>
                  <a:gs pos="0">
                    <a:schemeClr val="dk1">
                      <a:lumMod val="65000"/>
                      <a:lumOff val="3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604534784"/>
        <c:crosses val="autoZero"/>
        <c:auto val="1"/>
        <c:lblAlgn val="ctr"/>
        <c:lblOffset val="100"/>
        <c:noMultiLvlLbl val="0"/>
      </c:catAx>
      <c:valAx>
        <c:axId val="-604534784"/>
        <c:scaling>
          <c:orientation val="minMax"/>
        </c:scaling>
        <c:delete val="0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75000"/>
                      <a:lumOff val="25000"/>
                    </a:schemeClr>
                  </a:gs>
                  <a:gs pos="0">
                    <a:schemeClr val="dk1">
                      <a:lumMod val="65000"/>
                      <a:lumOff val="3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60453532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dk1">
        <a:lumMod val="75000"/>
        <a:lumOff val="25000"/>
      </a:schemeClr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62" b="1" i="0" u="none" strike="noStrike" kern="1200" cap="none" baseline="0">
                <a:solidFill>
                  <a:prstClr val="white">
                    <a:lumMod val="8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en-US" sz="1800" dirty="0" smtClean="0">
                <a:effectLst/>
              </a:rPr>
              <a:t>Cu</a:t>
            </a:r>
            <a:r>
              <a:rPr lang="en-US" sz="1800" baseline="30000" dirty="0" smtClean="0">
                <a:effectLst/>
              </a:rPr>
              <a:t>2+</a:t>
            </a:r>
            <a:r>
              <a:rPr lang="en-US" sz="1800" baseline="0" dirty="0" smtClean="0">
                <a:effectLst/>
              </a:rPr>
              <a:t> </a:t>
            </a:r>
            <a:r>
              <a:rPr lang="en-US" sz="1800" dirty="0" smtClean="0">
                <a:effectLst/>
              </a:rPr>
              <a:t>Absorbed in 1.3 ppm Cu</a:t>
            </a:r>
            <a:r>
              <a:rPr lang="en-US" sz="1800" baseline="30000" dirty="0" smtClean="0">
                <a:effectLst/>
              </a:rPr>
              <a:t>2+ </a:t>
            </a:r>
            <a:r>
              <a:rPr lang="en-US" sz="1800" baseline="0" dirty="0" smtClean="0">
                <a:effectLst/>
              </a:rPr>
              <a:t>(ppm)</a:t>
            </a:r>
            <a:endParaRPr lang="en-SG" dirty="0" smtClean="0">
              <a:effectLst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1862" b="1" i="0" u="none" strike="noStrike" kern="1200" cap="none" baseline="0">
              <a:solidFill>
                <a:prstClr val="white">
                  <a:lumMod val="85000"/>
                </a:prst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'1.3ppm Comparison (Cu2+)'!$M$32</c:f>
              <c:strCache>
                <c:ptCount val="1"/>
                <c:pt idx="0">
                  <c:v>Absorbed</c:v>
                </c:pt>
              </c:strCache>
            </c:strRef>
          </c:tx>
          <c:spPr>
            <a:solidFill>
              <a:schemeClr val="accent6"/>
            </a:solidFill>
            <a:ln w="9525" cap="flat" cmpd="sng" algn="ctr">
              <a:solidFill>
                <a:schemeClr val="accent6"/>
              </a:solidFill>
              <a:miter lim="800000"/>
            </a:ln>
            <a:effectLst>
              <a:glow rad="63500">
                <a:schemeClr val="accent6">
                  <a:satMod val="175000"/>
                  <a:alpha val="25000"/>
                </a:schemeClr>
              </a:glo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50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errBars>
            <c:errBarType val="both"/>
            <c:errValType val="cust"/>
            <c:noEndCap val="0"/>
            <c:plus>
              <c:numRef>
                <c:f>'1.3ppm Comparison (Cu2+)'!$N$34:$O$34</c:f>
                <c:numCache>
                  <c:formatCode>General</c:formatCode>
                  <c:ptCount val="2"/>
                  <c:pt idx="0">
                    <c:v>1.0472551241312493E-2</c:v>
                  </c:pt>
                  <c:pt idx="1">
                    <c:v>1.153325075665456E-2</c:v>
                  </c:pt>
                </c:numCache>
              </c:numRef>
            </c:plus>
            <c:minus>
              <c:numRef>
                <c:f>'1.3ppm Comparison (Cu2+)'!$N$34:$O$34</c:f>
                <c:numCache>
                  <c:formatCode>General</c:formatCode>
                  <c:ptCount val="2"/>
                  <c:pt idx="0">
                    <c:v>1.0472551241312493E-2</c:v>
                  </c:pt>
                  <c:pt idx="1">
                    <c:v>1.153325075665456E-2</c:v>
                  </c:pt>
                </c:numCache>
              </c:numRef>
            </c:minus>
            <c:spPr>
              <a:noFill/>
              <a:ln w="9525">
                <a:solidFill>
                  <a:schemeClr val="lt1">
                    <a:lumMod val="50000"/>
                  </a:schemeClr>
                </a:solidFill>
                <a:round/>
              </a:ln>
              <a:effectLst/>
            </c:spPr>
          </c:errBars>
          <c:cat>
            <c:strRef>
              <c:f>'1.3ppm Comparison (Cu2+)'!$N$1:$O$1</c:f>
              <c:strCache>
                <c:ptCount val="2"/>
                <c:pt idx="0">
                  <c:v>Live</c:v>
                </c:pt>
                <c:pt idx="1">
                  <c:v>Dead</c:v>
                </c:pt>
              </c:strCache>
            </c:strRef>
          </c:cat>
          <c:val>
            <c:numRef>
              <c:f>'1.3ppm Comparison (Cu2+)'!$N$32:$O$32</c:f>
              <c:numCache>
                <c:formatCode>General</c:formatCode>
                <c:ptCount val="2"/>
                <c:pt idx="0">
                  <c:v>1.2483333333333333</c:v>
                </c:pt>
                <c:pt idx="1">
                  <c:v>1.2633333333333332</c:v>
                </c:pt>
              </c:numCache>
            </c:numRef>
          </c:val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315"/>
        <c:overlap val="-40"/>
        <c:axId val="-818644544"/>
        <c:axId val="-818645632"/>
      </c:barChart>
      <c:catAx>
        <c:axId val="-818644544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75000"/>
                      <a:lumOff val="25000"/>
                    </a:schemeClr>
                  </a:gs>
                  <a:gs pos="0">
                    <a:schemeClr val="dk1">
                      <a:lumMod val="65000"/>
                      <a:lumOff val="3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818645632"/>
        <c:crosses val="autoZero"/>
        <c:auto val="1"/>
        <c:lblAlgn val="ctr"/>
        <c:lblOffset val="100"/>
        <c:noMultiLvlLbl val="0"/>
      </c:catAx>
      <c:valAx>
        <c:axId val="-818645632"/>
        <c:scaling>
          <c:orientation val="minMax"/>
        </c:scaling>
        <c:delete val="0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75000"/>
                      <a:lumOff val="25000"/>
                    </a:schemeClr>
                  </a:gs>
                  <a:gs pos="0">
                    <a:schemeClr val="dk1">
                      <a:lumMod val="65000"/>
                      <a:lumOff val="3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81864454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dk1">
        <a:lumMod val="75000"/>
        <a:lumOff val="25000"/>
      </a:schemeClr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1" i="0" u="none" strike="noStrike" kern="1200" cap="none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Absorbed</a:t>
            </a:r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'1.3ppm Comparison (Cu2+)'!$M$32</c:f>
              <c:strCache>
                <c:ptCount val="1"/>
                <c:pt idx="0">
                  <c:v>Absorbed</c:v>
                </c:pt>
              </c:strCache>
            </c:strRef>
          </c:tx>
          <c:spPr>
            <a:noFill/>
            <a:ln w="9525" cap="flat" cmpd="sng" algn="ctr">
              <a:solidFill>
                <a:schemeClr val="accent6"/>
              </a:solidFill>
              <a:miter lim="800000"/>
            </a:ln>
            <a:effectLst>
              <a:glow rad="63500">
                <a:schemeClr val="accent6">
                  <a:satMod val="175000"/>
                  <a:alpha val="25000"/>
                </a:schemeClr>
              </a:glow>
            </a:effectLst>
          </c:spPr>
          <c:invertIfNegative val="0"/>
          <c:errBars>
            <c:errBarType val="both"/>
            <c:errValType val="cust"/>
            <c:noEndCap val="0"/>
            <c:plus>
              <c:numRef>
                <c:f>'1.3ppm Comparison (Cu2+)'!$N$34:$O$34</c:f>
                <c:numCache>
                  <c:formatCode>General</c:formatCode>
                  <c:ptCount val="2"/>
                  <c:pt idx="0">
                    <c:v>1.0472551241312493E-2</c:v>
                  </c:pt>
                  <c:pt idx="1">
                    <c:v>8.326663997864539E-3</c:v>
                  </c:pt>
                </c:numCache>
              </c:numRef>
            </c:plus>
            <c:minus>
              <c:numRef>
                <c:f>'1.3ppm Comparison (Cu2+)'!$N$34:$O$34</c:f>
                <c:numCache>
                  <c:formatCode>General</c:formatCode>
                  <c:ptCount val="2"/>
                  <c:pt idx="0">
                    <c:v>1.0472551241312493E-2</c:v>
                  </c:pt>
                  <c:pt idx="1">
                    <c:v>8.326663997864539E-3</c:v>
                  </c:pt>
                </c:numCache>
              </c:numRef>
            </c:minus>
            <c:spPr>
              <a:noFill/>
              <a:ln w="9525">
                <a:solidFill>
                  <a:schemeClr val="lt1">
                    <a:lumMod val="50000"/>
                  </a:schemeClr>
                </a:solidFill>
                <a:round/>
              </a:ln>
              <a:effectLst/>
            </c:spPr>
          </c:errBars>
          <c:cat>
            <c:strRef>
              <c:f>'1.3ppm Comparison (Cu2+)'!$N$1:$O$1</c:f>
              <c:strCache>
                <c:ptCount val="2"/>
                <c:pt idx="0">
                  <c:v>Live</c:v>
                </c:pt>
                <c:pt idx="1">
                  <c:v>Dead</c:v>
                </c:pt>
              </c:strCache>
            </c:strRef>
          </c:cat>
          <c:val>
            <c:numRef>
              <c:f>'1.3ppm Comparison (Cu2+)'!$N$32:$O$32</c:f>
              <c:numCache>
                <c:formatCode>General</c:formatCode>
                <c:ptCount val="2"/>
                <c:pt idx="0">
                  <c:v>1.2483333333333333</c:v>
                </c:pt>
                <c:pt idx="1">
                  <c:v>1.2739999999999998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15"/>
        <c:overlap val="-40"/>
        <c:axId val="-605107376"/>
        <c:axId val="-605106832"/>
      </c:barChart>
      <c:catAx>
        <c:axId val="-605107376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75000"/>
                      <a:lumOff val="25000"/>
                    </a:schemeClr>
                  </a:gs>
                  <a:gs pos="0">
                    <a:schemeClr val="dk1">
                      <a:lumMod val="65000"/>
                      <a:lumOff val="3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605106832"/>
        <c:crosses val="autoZero"/>
        <c:auto val="1"/>
        <c:lblAlgn val="ctr"/>
        <c:lblOffset val="100"/>
        <c:noMultiLvlLbl val="0"/>
      </c:catAx>
      <c:valAx>
        <c:axId val="-605106832"/>
        <c:scaling>
          <c:orientation val="minMax"/>
        </c:scaling>
        <c:delete val="0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75000"/>
                      <a:lumOff val="25000"/>
                    </a:schemeClr>
                  </a:gs>
                  <a:gs pos="0">
                    <a:schemeClr val="dk1">
                      <a:lumMod val="65000"/>
                      <a:lumOff val="3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6051073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dk1">
        <a:lumMod val="75000"/>
        <a:lumOff val="25000"/>
      </a:schemeClr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1" i="0" u="none" strike="noStrike" kern="1200" cap="none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Biosorption Capacity</a:t>
            </a:r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'1.3ppm Comparison (Cu2+)'!$I$32</c:f>
              <c:strCache>
                <c:ptCount val="1"/>
                <c:pt idx="0">
                  <c:v>Biosorption Capacity</c:v>
                </c:pt>
              </c:strCache>
            </c:strRef>
          </c:tx>
          <c:spPr>
            <a:noFill/>
            <a:ln w="9525" cap="flat" cmpd="sng" algn="ctr">
              <a:solidFill>
                <a:schemeClr val="accent1"/>
              </a:solidFill>
              <a:miter lim="800000"/>
            </a:ln>
            <a:effectLst>
              <a:glow rad="63500">
                <a:schemeClr val="accent1">
                  <a:satMod val="175000"/>
                  <a:alpha val="25000"/>
                </a:schemeClr>
              </a:glow>
            </a:effectLst>
          </c:spPr>
          <c:invertIfNegative val="0"/>
          <c:errBars>
            <c:errBarType val="both"/>
            <c:errValType val="cust"/>
            <c:noEndCap val="0"/>
            <c:plus>
              <c:numRef>
                <c:f>'1.3ppm Comparison (Cu2+)'!$J$34:$K$34</c:f>
                <c:numCache>
                  <c:formatCode>General</c:formatCode>
                  <c:ptCount val="2"/>
                  <c:pt idx="0">
                    <c:v>1.0472551241312489E-3</c:v>
                  </c:pt>
                  <c:pt idx="1">
                    <c:v>9.5742710775633774E-2</c:v>
                  </c:pt>
                </c:numCache>
              </c:numRef>
            </c:plus>
            <c:minus>
              <c:numRef>
                <c:f>'1.3ppm Comparison (Cu2+)'!$J$34:$K$34</c:f>
                <c:numCache>
                  <c:formatCode>General</c:formatCode>
                  <c:ptCount val="2"/>
                  <c:pt idx="0">
                    <c:v>1.0472551241312489E-3</c:v>
                  </c:pt>
                  <c:pt idx="1">
                    <c:v>9.5742710775633774E-2</c:v>
                  </c:pt>
                </c:numCache>
              </c:numRef>
            </c:minus>
            <c:spPr>
              <a:noFill/>
              <a:ln w="9525">
                <a:solidFill>
                  <a:schemeClr val="lt1">
                    <a:lumMod val="50000"/>
                  </a:schemeClr>
                </a:solidFill>
                <a:round/>
              </a:ln>
              <a:effectLst/>
            </c:spPr>
          </c:errBars>
          <c:cat>
            <c:strRef>
              <c:f>'1.3ppm Comparison (Cu2+)'!$J$1:$K$1</c:f>
              <c:strCache>
                <c:ptCount val="2"/>
                <c:pt idx="0">
                  <c:v>Live</c:v>
                </c:pt>
                <c:pt idx="1">
                  <c:v>Dead</c:v>
                </c:pt>
              </c:strCache>
            </c:strRef>
          </c:cat>
          <c:val>
            <c:numRef>
              <c:f>'1.3ppm Comparison (Cu2+)'!$J$32:$K$32</c:f>
              <c:numCache>
                <c:formatCode>General</c:formatCode>
                <c:ptCount val="2"/>
                <c:pt idx="0">
                  <c:v>0.12483333333333331</c:v>
                </c:pt>
                <c:pt idx="1">
                  <c:v>0.55000000000000004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15"/>
        <c:overlap val="-40"/>
        <c:axId val="-605103024"/>
        <c:axId val="-605104112"/>
      </c:barChart>
      <c:catAx>
        <c:axId val="-605103024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75000"/>
                      <a:lumOff val="25000"/>
                    </a:schemeClr>
                  </a:gs>
                  <a:gs pos="0">
                    <a:schemeClr val="dk1">
                      <a:lumMod val="65000"/>
                      <a:lumOff val="3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605104112"/>
        <c:crosses val="autoZero"/>
        <c:auto val="1"/>
        <c:lblAlgn val="ctr"/>
        <c:lblOffset val="100"/>
        <c:noMultiLvlLbl val="0"/>
      </c:catAx>
      <c:valAx>
        <c:axId val="-605104112"/>
        <c:scaling>
          <c:orientation val="minMax"/>
        </c:scaling>
        <c:delete val="0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75000"/>
                      <a:lumOff val="25000"/>
                    </a:schemeClr>
                  </a:gs>
                  <a:gs pos="0">
                    <a:schemeClr val="dk1">
                      <a:lumMod val="65000"/>
                      <a:lumOff val="3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6051030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dk1">
        <a:lumMod val="75000"/>
        <a:lumOff val="25000"/>
      </a:schemeClr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2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cap="none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'25ppm Comparison (Cu2+)'!$I$32</c:f>
              <c:strCache>
                <c:ptCount val="1"/>
                <c:pt idx="0">
                  <c:v>Biosorption Capacity</c:v>
                </c:pt>
              </c:strCache>
            </c:strRef>
          </c:tx>
          <c:spPr>
            <a:noFill/>
            <a:ln w="9525" cap="flat" cmpd="sng" algn="ctr">
              <a:solidFill>
                <a:schemeClr val="accent1"/>
              </a:solidFill>
              <a:miter lim="800000"/>
            </a:ln>
            <a:effectLst>
              <a:glow rad="63500">
                <a:schemeClr val="accent1">
                  <a:satMod val="175000"/>
                  <a:alpha val="25000"/>
                </a:schemeClr>
              </a:glow>
            </a:effectLst>
          </c:spPr>
          <c:invertIfNegative val="0"/>
          <c:errBars>
            <c:errBarType val="both"/>
            <c:errValType val="cust"/>
            <c:noEndCap val="0"/>
            <c:plus>
              <c:numRef>
                <c:f>'25ppm Comparison (Cu2+)'!$J$34:$K$34</c:f>
                <c:numCache>
                  <c:formatCode>General</c:formatCode>
                  <c:ptCount val="2"/>
                  <c:pt idx="0">
                    <c:v>2.3605733442132144E-2</c:v>
                  </c:pt>
                  <c:pt idx="1">
                    <c:v>2.9933259094191554E-2</c:v>
                  </c:pt>
                </c:numCache>
              </c:numRef>
            </c:plus>
            <c:minus>
              <c:numRef>
                <c:f>'25ppm Comparison (Cu2+)'!$J$34:$K$34</c:f>
                <c:numCache>
                  <c:formatCode>General</c:formatCode>
                  <c:ptCount val="2"/>
                  <c:pt idx="0">
                    <c:v>2.3605733442132144E-2</c:v>
                  </c:pt>
                  <c:pt idx="1">
                    <c:v>2.9933259094191554E-2</c:v>
                  </c:pt>
                </c:numCache>
              </c:numRef>
            </c:minus>
            <c:spPr>
              <a:noFill/>
              <a:ln w="9525">
                <a:solidFill>
                  <a:schemeClr val="lt1">
                    <a:lumMod val="50000"/>
                  </a:schemeClr>
                </a:solidFill>
                <a:round/>
              </a:ln>
              <a:effectLst/>
            </c:spPr>
          </c:errBars>
          <c:cat>
            <c:strRef>
              <c:f>'25ppm Comparison (Cu2+)'!$J$1:$K$1</c:f>
              <c:strCache>
                <c:ptCount val="2"/>
                <c:pt idx="0">
                  <c:v>Live</c:v>
                </c:pt>
                <c:pt idx="1">
                  <c:v>Dead</c:v>
                </c:pt>
              </c:strCache>
            </c:strRef>
          </c:cat>
          <c:val>
            <c:numRef>
              <c:f>'25ppm Comparison (Cu2+)'!$J$32:$K$32</c:f>
              <c:numCache>
                <c:formatCode>General</c:formatCode>
                <c:ptCount val="2"/>
                <c:pt idx="0">
                  <c:v>1.8763333333333334</c:v>
                </c:pt>
                <c:pt idx="1">
                  <c:v>1.736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15"/>
        <c:overlap val="-40"/>
        <c:axId val="-605109552"/>
        <c:axId val="-605104656"/>
      </c:barChart>
      <c:catAx>
        <c:axId val="-605109552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75000"/>
                      <a:lumOff val="25000"/>
                    </a:schemeClr>
                  </a:gs>
                  <a:gs pos="0">
                    <a:schemeClr val="dk1">
                      <a:lumMod val="65000"/>
                      <a:lumOff val="3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605104656"/>
        <c:crosses val="autoZero"/>
        <c:auto val="1"/>
        <c:lblAlgn val="ctr"/>
        <c:lblOffset val="100"/>
        <c:noMultiLvlLbl val="0"/>
      </c:catAx>
      <c:valAx>
        <c:axId val="-605104656"/>
        <c:scaling>
          <c:orientation val="minMax"/>
        </c:scaling>
        <c:delete val="0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75000"/>
                      <a:lumOff val="25000"/>
                    </a:schemeClr>
                  </a:gs>
                  <a:gs pos="0">
                    <a:schemeClr val="dk1">
                      <a:lumMod val="65000"/>
                      <a:lumOff val="3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6051095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dk1">
        <a:lumMod val="75000"/>
        <a:lumOff val="25000"/>
      </a:schemeClr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cap="none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'25ppm Comparison (Cu2+)'!$M$32</c:f>
              <c:strCache>
                <c:ptCount val="1"/>
                <c:pt idx="0">
                  <c:v>Absorbed</c:v>
                </c:pt>
              </c:strCache>
            </c:strRef>
          </c:tx>
          <c:spPr>
            <a:noFill/>
            <a:ln w="9525" cap="flat" cmpd="sng" algn="ctr">
              <a:solidFill>
                <a:schemeClr val="accent6"/>
              </a:solidFill>
              <a:miter lim="800000"/>
            </a:ln>
            <a:effectLst>
              <a:glow rad="63500">
                <a:schemeClr val="accent6">
                  <a:satMod val="175000"/>
                  <a:alpha val="25000"/>
                </a:schemeClr>
              </a:glow>
            </a:effectLst>
          </c:spPr>
          <c:invertIfNegative val="0"/>
          <c:errBars>
            <c:errBarType val="both"/>
            <c:errValType val="cust"/>
            <c:noEndCap val="0"/>
            <c:plus>
              <c:numRef>
                <c:f>'25ppm Comparison (Cu2+)'!$N$34:$O$34</c:f>
                <c:numCache>
                  <c:formatCode>General</c:formatCode>
                  <c:ptCount val="2"/>
                  <c:pt idx="0">
                    <c:v>0.2360573344213214</c:v>
                  </c:pt>
                  <c:pt idx="1">
                    <c:v>0.29933259094191528</c:v>
                  </c:pt>
                </c:numCache>
              </c:numRef>
            </c:plus>
            <c:minus>
              <c:numRef>
                <c:f>'25ppm Comparison (Cu2+)'!$N$34:$O$34</c:f>
                <c:numCache>
                  <c:formatCode>General</c:formatCode>
                  <c:ptCount val="2"/>
                  <c:pt idx="0">
                    <c:v>0.2360573344213214</c:v>
                  </c:pt>
                  <c:pt idx="1">
                    <c:v>0.29933259094191528</c:v>
                  </c:pt>
                </c:numCache>
              </c:numRef>
            </c:minus>
            <c:spPr>
              <a:noFill/>
              <a:ln w="9525">
                <a:solidFill>
                  <a:schemeClr val="lt1">
                    <a:lumMod val="50000"/>
                  </a:schemeClr>
                </a:solidFill>
                <a:round/>
              </a:ln>
              <a:effectLst/>
            </c:spPr>
          </c:errBars>
          <c:cat>
            <c:strRef>
              <c:f>'25ppm Comparison (Cu2+)'!$N$1:$O$1</c:f>
              <c:strCache>
                <c:ptCount val="2"/>
                <c:pt idx="0">
                  <c:v>Live</c:v>
                </c:pt>
                <c:pt idx="1">
                  <c:v>Dead</c:v>
                </c:pt>
              </c:strCache>
            </c:strRef>
          </c:cat>
          <c:val>
            <c:numRef>
              <c:f>'25ppm Comparison (Cu2+)'!$N$32:$O$32</c:f>
              <c:numCache>
                <c:formatCode>General</c:formatCode>
                <c:ptCount val="2"/>
                <c:pt idx="0">
                  <c:v>18.763333333333335</c:v>
                </c:pt>
                <c:pt idx="1">
                  <c:v>17.36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15"/>
        <c:overlap val="-40"/>
        <c:axId val="-605107920"/>
        <c:axId val="-603817792"/>
      </c:barChart>
      <c:catAx>
        <c:axId val="-605107920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75000"/>
                      <a:lumOff val="25000"/>
                    </a:schemeClr>
                  </a:gs>
                  <a:gs pos="0">
                    <a:schemeClr val="dk1">
                      <a:lumMod val="65000"/>
                      <a:lumOff val="3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603817792"/>
        <c:crosses val="autoZero"/>
        <c:auto val="1"/>
        <c:lblAlgn val="ctr"/>
        <c:lblOffset val="100"/>
        <c:noMultiLvlLbl val="0"/>
      </c:catAx>
      <c:valAx>
        <c:axId val="-603817792"/>
        <c:scaling>
          <c:orientation val="minMax"/>
        </c:scaling>
        <c:delete val="0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75000"/>
                      <a:lumOff val="25000"/>
                    </a:schemeClr>
                  </a:gs>
                  <a:gs pos="0">
                    <a:schemeClr val="dk1">
                      <a:lumMod val="65000"/>
                      <a:lumOff val="3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60510792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dk1">
        <a:lumMod val="75000"/>
        <a:lumOff val="25000"/>
      </a:schemeClr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1" i="0" u="none" strike="noStrike" kern="1200" cap="none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b="1" i="0" baseline="0" dirty="0" smtClean="0">
                <a:effectLst/>
              </a:rPr>
              <a:t>Biosorption Efficiency for 25 ppm Cu</a:t>
            </a:r>
            <a:r>
              <a:rPr lang="en-US" sz="1600" b="1" i="0" baseline="30000" dirty="0" smtClean="0">
                <a:effectLst/>
              </a:rPr>
              <a:t>2+</a:t>
            </a:r>
            <a:r>
              <a:rPr lang="en-US" sz="1600" b="1" i="0" baseline="0" dirty="0" smtClean="0">
                <a:effectLst/>
              </a:rPr>
              <a:t> (%)</a:t>
            </a:r>
            <a:endParaRPr lang="en-SG" sz="1800" dirty="0">
              <a:effectLst/>
            </a:endParaRPr>
          </a:p>
        </c:rich>
      </c:tx>
      <c:layout>
        <c:manualLayout>
          <c:xMode val="edge"/>
          <c:yMode val="edge"/>
          <c:x val="0.12677068859039678"/>
          <c:y val="3.210506745281566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cap="none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'25ppm Comparison (Cu2+)'!$E$32</c:f>
              <c:strCache>
                <c:ptCount val="1"/>
                <c:pt idx="0">
                  <c:v>Biosorption Efficiency</c:v>
                </c:pt>
              </c:strCache>
            </c:strRef>
          </c:tx>
          <c:spPr>
            <a:solidFill>
              <a:schemeClr val="accent2"/>
            </a:solidFill>
            <a:ln w="9525" cap="flat" cmpd="sng" algn="ctr">
              <a:solidFill>
                <a:schemeClr val="accent2"/>
              </a:solidFill>
              <a:miter lim="800000"/>
            </a:ln>
            <a:effectLst>
              <a:glow rad="63500">
                <a:schemeClr val="accent2">
                  <a:satMod val="175000"/>
                  <a:alpha val="25000"/>
                </a:schemeClr>
              </a:glo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50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errBars>
            <c:errBarType val="both"/>
            <c:errValType val="cust"/>
            <c:noEndCap val="0"/>
            <c:plus>
              <c:numRef>
                <c:f>'25ppm Comparison (Cu2+)'!$F$34:$G$34</c:f>
                <c:numCache>
                  <c:formatCode>General</c:formatCode>
                  <c:ptCount val="2"/>
                  <c:pt idx="0">
                    <c:v>0.95579029049492858</c:v>
                  </c:pt>
                  <c:pt idx="1">
                    <c:v>0.93673389729145906</c:v>
                  </c:pt>
                </c:numCache>
              </c:numRef>
            </c:plus>
            <c:minus>
              <c:numRef>
                <c:f>'25ppm Comparison (Cu2+)'!$F$34:$G$34</c:f>
                <c:numCache>
                  <c:formatCode>General</c:formatCode>
                  <c:ptCount val="2"/>
                  <c:pt idx="0">
                    <c:v>0.95579029049492858</c:v>
                  </c:pt>
                  <c:pt idx="1">
                    <c:v>0.93673389729145906</c:v>
                  </c:pt>
                </c:numCache>
              </c:numRef>
            </c:minus>
            <c:spPr>
              <a:noFill/>
              <a:ln w="9525">
                <a:solidFill>
                  <a:schemeClr val="lt1">
                    <a:lumMod val="50000"/>
                  </a:schemeClr>
                </a:solidFill>
                <a:round/>
              </a:ln>
              <a:effectLst/>
            </c:spPr>
          </c:errBars>
          <c:cat>
            <c:strRef>
              <c:f>'25ppm Comparison (Cu2+)'!$F$1:$G$1</c:f>
              <c:strCache>
                <c:ptCount val="2"/>
                <c:pt idx="0">
                  <c:v>Live</c:v>
                </c:pt>
                <c:pt idx="1">
                  <c:v>Dead</c:v>
                </c:pt>
              </c:strCache>
            </c:strRef>
          </c:cat>
          <c:val>
            <c:numRef>
              <c:f>'25ppm Comparison (Cu2+)'!$F$32:$G$32</c:f>
              <c:numCache>
                <c:formatCode>General</c:formatCode>
                <c:ptCount val="2"/>
                <c:pt idx="0">
                  <c:v>75.250800909011929</c:v>
                </c:pt>
                <c:pt idx="1">
                  <c:v>70.719152736879025</c:v>
                </c:pt>
              </c:numCache>
            </c:numRef>
          </c:val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315"/>
        <c:overlap val="-40"/>
        <c:axId val="-818644000"/>
        <c:axId val="-818642912"/>
      </c:barChart>
      <c:catAx>
        <c:axId val="-818644000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75000"/>
                      <a:lumOff val="25000"/>
                    </a:schemeClr>
                  </a:gs>
                  <a:gs pos="0">
                    <a:schemeClr val="dk1">
                      <a:lumMod val="65000"/>
                      <a:lumOff val="3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818642912"/>
        <c:crosses val="autoZero"/>
        <c:auto val="1"/>
        <c:lblAlgn val="ctr"/>
        <c:lblOffset val="100"/>
        <c:noMultiLvlLbl val="0"/>
      </c:catAx>
      <c:valAx>
        <c:axId val="-818642912"/>
        <c:scaling>
          <c:orientation val="minMax"/>
        </c:scaling>
        <c:delete val="0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75000"/>
                      <a:lumOff val="25000"/>
                    </a:schemeClr>
                  </a:gs>
                  <a:gs pos="0">
                    <a:schemeClr val="dk1">
                      <a:lumMod val="65000"/>
                      <a:lumOff val="3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81864400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dk1">
        <a:lumMod val="75000"/>
        <a:lumOff val="25000"/>
      </a:schemeClr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1" i="0" u="none" strike="noStrike" kern="1200" cap="none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dirty="0" smtClean="0">
                <a:effectLst/>
              </a:rPr>
              <a:t>Biosorption Efficiency for 1.3</a:t>
            </a:r>
            <a:r>
              <a:rPr lang="en-US" sz="1600" baseline="0" dirty="0" smtClean="0">
                <a:effectLst/>
              </a:rPr>
              <a:t> ppm Cu</a:t>
            </a:r>
            <a:r>
              <a:rPr lang="en-US" sz="1600" baseline="30000" dirty="0" smtClean="0">
                <a:effectLst/>
              </a:rPr>
              <a:t>2+</a:t>
            </a:r>
            <a:r>
              <a:rPr lang="en-US" sz="1600" dirty="0" smtClean="0">
                <a:effectLst/>
              </a:rPr>
              <a:t> (%)</a:t>
            </a:r>
            <a:endParaRPr lang="en-SG" sz="1800" dirty="0">
              <a:effectLst/>
            </a:endParaRPr>
          </a:p>
        </c:rich>
      </c:tx>
      <c:layout>
        <c:manualLayout>
          <c:xMode val="edge"/>
          <c:yMode val="edge"/>
          <c:x val="0.1524264705882353"/>
          <c:y val="3.210506745281566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cap="none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'1.3ppm Comparison (Cu2+)'!$E$32</c:f>
              <c:strCache>
                <c:ptCount val="1"/>
                <c:pt idx="0">
                  <c:v>Biosorption Efficiency (%)</c:v>
                </c:pt>
              </c:strCache>
            </c:strRef>
          </c:tx>
          <c:spPr>
            <a:solidFill>
              <a:schemeClr val="accent2"/>
            </a:solidFill>
            <a:ln w="9525" cap="flat" cmpd="sng" algn="ctr">
              <a:solidFill>
                <a:schemeClr val="accent2"/>
              </a:solidFill>
              <a:miter lim="800000"/>
            </a:ln>
            <a:effectLst>
              <a:glow rad="63500">
                <a:schemeClr val="accent2">
                  <a:satMod val="175000"/>
                  <a:alpha val="25000"/>
                </a:schemeClr>
              </a:glo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50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errBars>
            <c:errBarType val="both"/>
            <c:errValType val="cust"/>
            <c:noEndCap val="0"/>
            <c:plus>
              <c:numRef>
                <c:f>'1.3ppm Comparison (Cu2+)'!$F$34:$G$34</c:f>
                <c:numCache>
                  <c:formatCode>General</c:formatCode>
                  <c:ptCount val="2"/>
                  <c:pt idx="0">
                    <c:v>0.7349066427386568</c:v>
                  </c:pt>
                  <c:pt idx="1">
                    <c:v>0.8685196428901838</c:v>
                  </c:pt>
                </c:numCache>
              </c:numRef>
            </c:plus>
            <c:minus>
              <c:numRef>
                <c:f>'1.3ppm Comparison (Cu2+)'!$F$34:$G$34</c:f>
                <c:numCache>
                  <c:formatCode>General</c:formatCode>
                  <c:ptCount val="2"/>
                  <c:pt idx="0">
                    <c:v>0.7349066427386568</c:v>
                  </c:pt>
                  <c:pt idx="1">
                    <c:v>0.8685196428901838</c:v>
                  </c:pt>
                </c:numCache>
              </c:numRef>
            </c:minus>
            <c:spPr>
              <a:noFill/>
              <a:ln w="9525">
                <a:solidFill>
                  <a:schemeClr val="lt1">
                    <a:lumMod val="50000"/>
                  </a:schemeClr>
                </a:solidFill>
                <a:round/>
              </a:ln>
              <a:effectLst/>
            </c:spPr>
          </c:errBars>
          <c:cat>
            <c:strRef>
              <c:f>'1.3ppm Comparison (Cu2+)'!$F$1:$G$1</c:f>
              <c:strCache>
                <c:ptCount val="2"/>
                <c:pt idx="0">
                  <c:v>Live</c:v>
                </c:pt>
                <c:pt idx="1">
                  <c:v>Dead</c:v>
                </c:pt>
              </c:strCache>
            </c:strRef>
          </c:cat>
          <c:val>
            <c:numRef>
              <c:f>'1.3ppm Comparison (Cu2+)'!$F$32:$G$32</c:f>
              <c:numCache>
                <c:formatCode>General</c:formatCode>
                <c:ptCount val="2"/>
                <c:pt idx="0">
                  <c:v>96.074388446319816</c:v>
                </c:pt>
                <c:pt idx="1">
                  <c:v>97.430209988149812</c:v>
                </c:pt>
              </c:numCache>
            </c:numRef>
          </c:val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315"/>
        <c:overlap val="-40"/>
        <c:axId val="-818650528"/>
        <c:axId val="-818641280"/>
      </c:barChart>
      <c:catAx>
        <c:axId val="-818650528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75000"/>
                      <a:lumOff val="25000"/>
                    </a:schemeClr>
                  </a:gs>
                  <a:gs pos="0">
                    <a:schemeClr val="dk1">
                      <a:lumMod val="65000"/>
                      <a:lumOff val="3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818641280"/>
        <c:crosses val="autoZero"/>
        <c:auto val="1"/>
        <c:lblAlgn val="ctr"/>
        <c:lblOffset val="100"/>
        <c:noMultiLvlLbl val="0"/>
      </c:catAx>
      <c:valAx>
        <c:axId val="-818641280"/>
        <c:scaling>
          <c:orientation val="minMax"/>
        </c:scaling>
        <c:delete val="0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75000"/>
                      <a:lumOff val="25000"/>
                    </a:schemeClr>
                  </a:gs>
                  <a:gs pos="0">
                    <a:schemeClr val="dk1">
                      <a:lumMod val="65000"/>
                      <a:lumOff val="3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81865052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dk1">
        <a:lumMod val="75000"/>
        <a:lumOff val="25000"/>
      </a:schemeClr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1" i="0" u="none" strike="noStrike" kern="1200" cap="none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dirty="0" smtClean="0">
                <a:effectLst/>
              </a:rPr>
              <a:t>Biosorption Capacity for 1.3 ppm Cu</a:t>
            </a:r>
            <a:r>
              <a:rPr lang="en-US" sz="1600" baseline="30000" dirty="0" smtClean="0">
                <a:effectLst/>
              </a:rPr>
              <a:t>2+ </a:t>
            </a:r>
            <a:r>
              <a:rPr lang="en-US" sz="1600" baseline="0" dirty="0" smtClean="0">
                <a:effectLst/>
              </a:rPr>
              <a:t>(mg/g)</a:t>
            </a:r>
            <a:endParaRPr lang="en-SG" sz="1800" dirty="0">
              <a:effectLst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cap="none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'1.3ppm Comparison (Cu2+)'!$I$32</c:f>
              <c:strCache>
                <c:ptCount val="1"/>
                <c:pt idx="0">
                  <c:v>Biosorption Capacity</c:v>
                </c:pt>
              </c:strCache>
            </c:strRef>
          </c:tx>
          <c:spPr>
            <a:solidFill>
              <a:schemeClr val="accent5"/>
            </a:solidFill>
            <a:ln w="9525" cap="flat" cmpd="sng" algn="ctr">
              <a:solidFill>
                <a:schemeClr val="accent1"/>
              </a:solidFill>
              <a:miter lim="800000"/>
            </a:ln>
            <a:effectLst>
              <a:glow rad="63500">
                <a:schemeClr val="accent1">
                  <a:satMod val="175000"/>
                  <a:alpha val="25000"/>
                </a:schemeClr>
              </a:glo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50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errBars>
            <c:errBarType val="both"/>
            <c:errValType val="cust"/>
            <c:noEndCap val="0"/>
            <c:plus>
              <c:numRef>
                <c:f>'1.3ppm Comparison (Cu2+)'!$J$34:$K$34</c:f>
                <c:numCache>
                  <c:formatCode>General</c:formatCode>
                  <c:ptCount val="2"/>
                  <c:pt idx="0">
                    <c:v>1.0472551241312489E-3</c:v>
                  </c:pt>
                  <c:pt idx="1">
                    <c:v>8.2506419182686641E-2</c:v>
                  </c:pt>
                </c:numCache>
              </c:numRef>
            </c:plus>
            <c:minus>
              <c:numRef>
                <c:f>'1.3ppm Comparison (Cu2+)'!$J$34:$K$34</c:f>
                <c:numCache>
                  <c:formatCode>General</c:formatCode>
                  <c:ptCount val="2"/>
                  <c:pt idx="0">
                    <c:v>1.0472551241312489E-3</c:v>
                  </c:pt>
                  <c:pt idx="1">
                    <c:v>8.2506419182686641E-2</c:v>
                  </c:pt>
                </c:numCache>
              </c:numRef>
            </c:minus>
            <c:spPr>
              <a:noFill/>
              <a:ln w="9525">
                <a:solidFill>
                  <a:schemeClr val="lt1">
                    <a:lumMod val="50000"/>
                  </a:schemeClr>
                </a:solidFill>
                <a:round/>
              </a:ln>
              <a:effectLst/>
            </c:spPr>
          </c:errBars>
          <c:cat>
            <c:strRef>
              <c:f>'1.3ppm Comparison (Cu2+)'!$J$1:$K$1</c:f>
              <c:strCache>
                <c:ptCount val="2"/>
                <c:pt idx="0">
                  <c:v>Live</c:v>
                </c:pt>
                <c:pt idx="1">
                  <c:v>Dead</c:v>
                </c:pt>
              </c:strCache>
            </c:strRef>
          </c:cat>
          <c:val>
            <c:numRef>
              <c:f>'1.3ppm Comparison (Cu2+)'!$J$32:$K$32</c:f>
              <c:numCache>
                <c:formatCode>General</c:formatCode>
                <c:ptCount val="2"/>
                <c:pt idx="0">
                  <c:v>0.12483333333333331</c:v>
                </c:pt>
                <c:pt idx="1">
                  <c:v>0.40806666666666669</c:v>
                </c:pt>
              </c:numCache>
            </c:numRef>
          </c:val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315"/>
        <c:overlap val="-40"/>
        <c:axId val="-818654880"/>
        <c:axId val="-818654336"/>
      </c:barChart>
      <c:catAx>
        <c:axId val="-818654880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75000"/>
                      <a:lumOff val="25000"/>
                    </a:schemeClr>
                  </a:gs>
                  <a:gs pos="0">
                    <a:schemeClr val="dk1">
                      <a:lumMod val="65000"/>
                      <a:lumOff val="3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818654336"/>
        <c:crosses val="autoZero"/>
        <c:auto val="1"/>
        <c:lblAlgn val="ctr"/>
        <c:lblOffset val="100"/>
        <c:noMultiLvlLbl val="0"/>
      </c:catAx>
      <c:valAx>
        <c:axId val="-818654336"/>
        <c:scaling>
          <c:orientation val="minMax"/>
        </c:scaling>
        <c:delete val="0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75000"/>
                      <a:lumOff val="25000"/>
                    </a:schemeClr>
                  </a:gs>
                  <a:gs pos="0">
                    <a:schemeClr val="dk1">
                      <a:lumMod val="65000"/>
                      <a:lumOff val="3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81865488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dk1">
        <a:lumMod val="75000"/>
        <a:lumOff val="25000"/>
      </a:schemeClr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1" i="0" u="none" strike="noStrike" kern="1200" cap="none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b="1" i="0" baseline="0" dirty="0" smtClean="0">
                <a:effectLst/>
              </a:rPr>
              <a:t>Biosorption Capacity for 25 ppm Cu</a:t>
            </a:r>
            <a:r>
              <a:rPr lang="en-US" sz="1600" b="1" i="0" baseline="30000" dirty="0" smtClean="0">
                <a:effectLst/>
              </a:rPr>
              <a:t>2+ </a:t>
            </a:r>
            <a:r>
              <a:rPr lang="en-US" sz="1600" b="1" i="0" baseline="0" dirty="0" smtClean="0">
                <a:effectLst/>
              </a:rPr>
              <a:t>(mg/g)</a:t>
            </a:r>
            <a:endParaRPr lang="en-SG" sz="1800" dirty="0">
              <a:effectLst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cap="none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'25ppm Comparison (Cu2+)'!$I$32</c:f>
              <c:strCache>
                <c:ptCount val="1"/>
                <c:pt idx="0">
                  <c:v>Biosorption Capacity</c:v>
                </c:pt>
              </c:strCache>
            </c:strRef>
          </c:tx>
          <c:spPr>
            <a:solidFill>
              <a:schemeClr val="accent5"/>
            </a:solidFill>
            <a:ln w="9525" cap="flat" cmpd="sng" algn="ctr">
              <a:solidFill>
                <a:schemeClr val="accent1"/>
              </a:solidFill>
              <a:miter lim="800000"/>
            </a:ln>
            <a:effectLst>
              <a:glow rad="63500">
                <a:schemeClr val="accent1">
                  <a:satMod val="175000"/>
                  <a:alpha val="25000"/>
                </a:schemeClr>
              </a:glo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50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errBars>
            <c:errBarType val="both"/>
            <c:errValType val="cust"/>
            <c:noEndCap val="0"/>
            <c:plus>
              <c:numRef>
                <c:f>'25ppm Comparison (Cu2+)'!$J$34:$K$34</c:f>
                <c:numCache>
                  <c:formatCode>General</c:formatCode>
                  <c:ptCount val="2"/>
                  <c:pt idx="0">
                    <c:v>2.3605733442132144E-2</c:v>
                  </c:pt>
                  <c:pt idx="1">
                    <c:v>2.4211344579539721E-2</c:v>
                  </c:pt>
                </c:numCache>
              </c:numRef>
            </c:plus>
            <c:minus>
              <c:numRef>
                <c:f>'25ppm Comparison (Cu2+)'!$J$34:$K$34</c:f>
                <c:numCache>
                  <c:formatCode>General</c:formatCode>
                  <c:ptCount val="2"/>
                  <c:pt idx="0">
                    <c:v>2.3605733442132144E-2</c:v>
                  </c:pt>
                  <c:pt idx="1">
                    <c:v>2.4211344579539721E-2</c:v>
                  </c:pt>
                </c:numCache>
              </c:numRef>
            </c:minus>
            <c:spPr>
              <a:noFill/>
              <a:ln w="9525">
                <a:solidFill>
                  <a:schemeClr val="lt1">
                    <a:lumMod val="50000"/>
                  </a:schemeClr>
                </a:solidFill>
                <a:round/>
              </a:ln>
              <a:effectLst/>
            </c:spPr>
          </c:errBars>
          <c:cat>
            <c:strRef>
              <c:f>'25ppm Comparison (Cu2+)'!$J$1:$K$1</c:f>
              <c:strCache>
                <c:ptCount val="2"/>
                <c:pt idx="0">
                  <c:v>Live</c:v>
                </c:pt>
                <c:pt idx="1">
                  <c:v>Dead</c:v>
                </c:pt>
              </c:strCache>
            </c:strRef>
          </c:cat>
          <c:val>
            <c:numRef>
              <c:f>'25ppm Comparison (Cu2+)'!$J$32:$K$32</c:f>
              <c:numCache>
                <c:formatCode>General</c:formatCode>
                <c:ptCount val="2"/>
                <c:pt idx="0">
                  <c:v>1.8763333333333334</c:v>
                </c:pt>
                <c:pt idx="1">
                  <c:v>1.7638666666666667</c:v>
                </c:pt>
              </c:numCache>
            </c:numRef>
          </c:val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315"/>
        <c:overlap val="-40"/>
        <c:axId val="-606225616"/>
        <c:axId val="-606233232"/>
      </c:barChart>
      <c:catAx>
        <c:axId val="-606225616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75000"/>
                      <a:lumOff val="25000"/>
                    </a:schemeClr>
                  </a:gs>
                  <a:gs pos="0">
                    <a:schemeClr val="dk1">
                      <a:lumMod val="65000"/>
                      <a:lumOff val="3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606233232"/>
        <c:crosses val="autoZero"/>
        <c:auto val="1"/>
        <c:lblAlgn val="ctr"/>
        <c:lblOffset val="100"/>
        <c:noMultiLvlLbl val="0"/>
      </c:catAx>
      <c:valAx>
        <c:axId val="-606233232"/>
        <c:scaling>
          <c:orientation val="minMax"/>
        </c:scaling>
        <c:delete val="0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75000"/>
                      <a:lumOff val="25000"/>
                    </a:schemeClr>
                  </a:gs>
                  <a:gs pos="0">
                    <a:schemeClr val="dk1">
                      <a:lumMod val="65000"/>
                      <a:lumOff val="3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60622561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dk1">
        <a:lumMod val="75000"/>
        <a:lumOff val="25000"/>
      </a:schemeClr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cap="none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SG" sz="1800" dirty="0"/>
              <a:t>25 ppm Cu</a:t>
            </a:r>
            <a:r>
              <a:rPr lang="en-SG" sz="1800" baseline="30000" dirty="0"/>
              <a:t>2+</a:t>
            </a:r>
            <a:r>
              <a:rPr lang="en-SG" sz="1800" baseline="0" dirty="0"/>
              <a:t> </a:t>
            </a:r>
            <a:r>
              <a:rPr lang="en-SG" sz="1800" dirty="0"/>
              <a:t>over 5 days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cap="none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'Point to Point'!$A$6</c:f>
              <c:strCache>
                <c:ptCount val="1"/>
                <c:pt idx="0">
                  <c:v>Live</c:v>
                </c:pt>
              </c:strCache>
            </c:strRef>
          </c:tx>
          <c:spPr>
            <a:ln w="22225" cap="rnd">
              <a:solidFill>
                <a:schemeClr val="accent1"/>
              </a:solidFill>
            </a:ln>
            <a:effectLst>
              <a:glow rad="139700">
                <a:schemeClr val="accent1">
                  <a:satMod val="175000"/>
                  <a:alpha val="14000"/>
                </a:schemeClr>
              </a:glow>
            </a:effectLst>
          </c:spPr>
          <c:marker>
            <c:symbol val="none"/>
          </c:marker>
          <c:errBars>
            <c:errDir val="y"/>
            <c:errBarType val="both"/>
            <c:errValType val="cust"/>
            <c:noEndCap val="0"/>
            <c:plus>
              <c:numRef>
                <c:f>'Point to Point'!$K$5:$L$5</c:f>
                <c:numCache>
                  <c:formatCode>General</c:formatCode>
                  <c:ptCount val="2"/>
                  <c:pt idx="0">
                    <c:v>3.4914862437758813E-2</c:v>
                  </c:pt>
                  <c:pt idx="1">
                    <c:v>0.23115005776842906</c:v>
                  </c:pt>
                </c:numCache>
              </c:numRef>
            </c:plus>
            <c:minus>
              <c:numRef>
                <c:f>'Point to Point'!$K$5:$L$5</c:f>
                <c:numCache>
                  <c:formatCode>General</c:formatCode>
                  <c:ptCount val="2"/>
                  <c:pt idx="0">
                    <c:v>3.4914862437758813E-2</c:v>
                  </c:pt>
                  <c:pt idx="1">
                    <c:v>0.23115005776842906</c:v>
                  </c:pt>
                </c:numCache>
              </c:numRef>
            </c:minus>
            <c:spPr>
              <a:noFill/>
              <a:ln w="9525">
                <a:solidFill>
                  <a:schemeClr val="lt1">
                    <a:lumMod val="50000"/>
                  </a:schemeClr>
                </a:solidFill>
                <a:round/>
              </a:ln>
              <a:effectLst/>
            </c:spPr>
          </c:errBars>
          <c:cat>
            <c:strRef>
              <c:f>'Point to Point'!$B$5:$C$5</c:f>
              <c:strCache>
                <c:ptCount val="2"/>
                <c:pt idx="0">
                  <c:v>Day 1</c:v>
                </c:pt>
                <c:pt idx="1">
                  <c:v>Day 5</c:v>
                </c:pt>
              </c:strCache>
            </c:strRef>
          </c:cat>
          <c:val>
            <c:numRef>
              <c:f>'Point to Point'!$B$6:$C$6</c:f>
              <c:numCache>
                <c:formatCode>General</c:formatCode>
                <c:ptCount val="2"/>
                <c:pt idx="0">
                  <c:v>24.936666666666667</c:v>
                </c:pt>
                <c:pt idx="1">
                  <c:v>6.1733333333333329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'Point to Point'!$A$7</c:f>
              <c:strCache>
                <c:ptCount val="1"/>
                <c:pt idx="0">
                  <c:v>Dead</c:v>
                </c:pt>
              </c:strCache>
            </c:strRef>
          </c:tx>
          <c:spPr>
            <a:ln w="22225" cap="rnd">
              <a:solidFill>
                <a:schemeClr val="accent2"/>
              </a:solidFill>
            </a:ln>
            <a:effectLst>
              <a:glow rad="139700">
                <a:schemeClr val="accent2">
                  <a:satMod val="175000"/>
                  <a:alpha val="14000"/>
                </a:schemeClr>
              </a:glow>
            </a:effectLst>
          </c:spPr>
          <c:marker>
            <c:symbol val="none"/>
          </c:marker>
          <c:errBars>
            <c:errDir val="y"/>
            <c:errBarType val="both"/>
            <c:errValType val="cust"/>
            <c:noEndCap val="0"/>
            <c:plus>
              <c:numRef>
                <c:f>'Point to Point'!$K$8:$L$8</c:f>
                <c:numCache>
                  <c:formatCode>General</c:formatCode>
                  <c:ptCount val="2"/>
                  <c:pt idx="0">
                    <c:v>3.7859388972001903E-2</c:v>
                  </c:pt>
                  <c:pt idx="1">
                    <c:v>0.29972209350218282</c:v>
                  </c:pt>
                </c:numCache>
              </c:numRef>
            </c:plus>
            <c:minus>
              <c:numRef>
                <c:f>'Point to Point'!$K$8:$L$8</c:f>
                <c:numCache>
                  <c:formatCode>General</c:formatCode>
                  <c:ptCount val="2"/>
                  <c:pt idx="0">
                    <c:v>3.7859388972001903E-2</c:v>
                  </c:pt>
                  <c:pt idx="1">
                    <c:v>0.29972209350218282</c:v>
                  </c:pt>
                </c:numCache>
              </c:numRef>
            </c:minus>
            <c:spPr>
              <a:noFill/>
              <a:ln w="9525">
                <a:solidFill>
                  <a:schemeClr val="lt1">
                    <a:lumMod val="50000"/>
                  </a:schemeClr>
                </a:solidFill>
                <a:round/>
              </a:ln>
              <a:effectLst/>
            </c:spPr>
          </c:errBars>
          <c:cat>
            <c:strRef>
              <c:f>'Point to Point'!$B$5:$C$5</c:f>
              <c:strCache>
                <c:ptCount val="2"/>
                <c:pt idx="0">
                  <c:v>Day 1</c:v>
                </c:pt>
                <c:pt idx="1">
                  <c:v>Day 5</c:v>
                </c:pt>
              </c:strCache>
            </c:strRef>
          </c:cat>
          <c:val>
            <c:numRef>
              <c:f>'Point to Point'!$B$7:$C$7</c:f>
              <c:numCache>
                <c:formatCode>General</c:formatCode>
                <c:ptCount val="2"/>
                <c:pt idx="0">
                  <c:v>24.94</c:v>
                </c:pt>
                <c:pt idx="1">
                  <c:v>7.3013333333333348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606225072"/>
        <c:axId val="-606229968"/>
      </c:lineChart>
      <c:catAx>
        <c:axId val="-606225072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75000"/>
                      <a:lumOff val="25000"/>
                    </a:schemeClr>
                  </a:gs>
                  <a:gs pos="0">
                    <a:schemeClr val="dk1">
                      <a:lumMod val="65000"/>
                      <a:lumOff val="3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606229968"/>
        <c:crosses val="autoZero"/>
        <c:auto val="1"/>
        <c:lblAlgn val="ctr"/>
        <c:lblOffset val="100"/>
        <c:noMultiLvlLbl val="0"/>
      </c:catAx>
      <c:valAx>
        <c:axId val="-606229968"/>
        <c:scaling>
          <c:orientation val="minMax"/>
        </c:scaling>
        <c:delete val="0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75000"/>
                      <a:lumOff val="25000"/>
                    </a:schemeClr>
                  </a:gs>
                  <a:gs pos="0">
                    <a:schemeClr val="dk1">
                      <a:lumMod val="65000"/>
                      <a:lumOff val="3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6062250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lt1">
                  <a:lumMod val="7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dk1">
        <a:lumMod val="75000"/>
        <a:lumOff val="25000"/>
      </a:schemeClr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cap="none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SG" sz="1800" dirty="0"/>
              <a:t>1.3 ppm </a:t>
            </a:r>
            <a:r>
              <a:rPr lang="en-SG" sz="1800" b="1" i="0" u="none" strike="noStrike" cap="none" baseline="0" dirty="0">
                <a:effectLst/>
              </a:rPr>
              <a:t>Cu</a:t>
            </a:r>
            <a:r>
              <a:rPr lang="en-SG" sz="1800" b="1" i="0" u="none" strike="noStrike" cap="none" baseline="30000" dirty="0">
                <a:effectLst/>
              </a:rPr>
              <a:t>2+</a:t>
            </a:r>
            <a:r>
              <a:rPr lang="en-SG" sz="1800" dirty="0"/>
              <a:t> over 5 days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cap="none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'Point to Point'!$A$2</c:f>
              <c:strCache>
                <c:ptCount val="1"/>
                <c:pt idx="0">
                  <c:v>Live</c:v>
                </c:pt>
              </c:strCache>
            </c:strRef>
          </c:tx>
          <c:spPr>
            <a:ln w="22225" cap="rnd">
              <a:solidFill>
                <a:schemeClr val="accent1"/>
              </a:solidFill>
            </a:ln>
            <a:effectLst>
              <a:glow rad="139700">
                <a:schemeClr val="accent1">
                  <a:satMod val="175000"/>
                  <a:alpha val="14000"/>
                </a:schemeClr>
              </a:glow>
            </a:effectLst>
          </c:spPr>
          <c:marker>
            <c:symbol val="none"/>
          </c:marker>
          <c:errBars>
            <c:errDir val="y"/>
            <c:errBarType val="both"/>
            <c:errValType val="cust"/>
            <c:noEndCap val="0"/>
            <c:plus>
              <c:numRef>
                <c:f>'Point to Point'!$G$8:$H$8</c:f>
                <c:numCache>
                  <c:formatCode>General</c:formatCode>
                  <c:ptCount val="2"/>
                  <c:pt idx="0">
                    <c:v>4.3399595668791235E-3</c:v>
                  </c:pt>
                  <c:pt idx="1">
                    <c:v>9.5694677304267103E-3</c:v>
                  </c:pt>
                </c:numCache>
              </c:numRef>
            </c:plus>
            <c:minus>
              <c:numRef>
                <c:f>'Point to Point'!$G$8:$H$8</c:f>
                <c:numCache>
                  <c:formatCode>General</c:formatCode>
                  <c:ptCount val="2"/>
                  <c:pt idx="0">
                    <c:v>4.3399595668791235E-3</c:v>
                  </c:pt>
                  <c:pt idx="1">
                    <c:v>9.5694677304267103E-3</c:v>
                  </c:pt>
                </c:numCache>
              </c:numRef>
            </c:minus>
            <c:spPr>
              <a:noFill/>
              <a:ln w="9525">
                <a:solidFill>
                  <a:schemeClr val="lt1">
                    <a:lumMod val="50000"/>
                  </a:schemeClr>
                </a:solidFill>
                <a:round/>
              </a:ln>
              <a:effectLst/>
            </c:spPr>
          </c:errBars>
          <c:cat>
            <c:strRef>
              <c:f>'Point to Point'!$B$1:$C$1</c:f>
              <c:strCache>
                <c:ptCount val="2"/>
                <c:pt idx="0">
                  <c:v>Day 1</c:v>
                </c:pt>
                <c:pt idx="1">
                  <c:v>Day 5</c:v>
                </c:pt>
              </c:strCache>
            </c:strRef>
          </c:cat>
          <c:val>
            <c:numRef>
              <c:f>'Point to Point'!$B$2:$C$2</c:f>
              <c:numCache>
                <c:formatCode>General</c:formatCode>
                <c:ptCount val="2"/>
                <c:pt idx="0">
                  <c:v>1.2993333333333332</c:v>
                </c:pt>
                <c:pt idx="1">
                  <c:v>5.1000000000000024E-2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'Point to Point'!$A$3</c:f>
              <c:strCache>
                <c:ptCount val="1"/>
                <c:pt idx="0">
                  <c:v>Dead</c:v>
                </c:pt>
              </c:strCache>
            </c:strRef>
          </c:tx>
          <c:spPr>
            <a:ln w="22225" cap="rnd">
              <a:solidFill>
                <a:schemeClr val="accent2"/>
              </a:solidFill>
            </a:ln>
            <a:effectLst>
              <a:glow rad="139700">
                <a:schemeClr val="accent2">
                  <a:satMod val="175000"/>
                  <a:alpha val="14000"/>
                </a:schemeClr>
              </a:glow>
            </a:effectLst>
          </c:spPr>
          <c:marker>
            <c:symbol val="none"/>
          </c:marker>
          <c:errBars>
            <c:errDir val="y"/>
            <c:errBarType val="both"/>
            <c:errValType val="cust"/>
            <c:noEndCap val="0"/>
            <c:plus>
              <c:numRef>
                <c:f>'Point to Point'!$G$5:$H$5</c:f>
                <c:numCache>
                  <c:formatCode>General</c:formatCode>
                  <c:ptCount val="2"/>
                  <c:pt idx="0">
                    <c:v>3.0341966327760012E-3</c:v>
                  </c:pt>
                  <c:pt idx="1">
                    <c:v>1.1240516284815674E-2</c:v>
                  </c:pt>
                </c:numCache>
              </c:numRef>
            </c:plus>
            <c:minus>
              <c:numRef>
                <c:f>'Point to Point'!$G$5:$H$5</c:f>
                <c:numCache>
                  <c:formatCode>General</c:formatCode>
                  <c:ptCount val="2"/>
                  <c:pt idx="0">
                    <c:v>3.0341966327760012E-3</c:v>
                  </c:pt>
                  <c:pt idx="1">
                    <c:v>1.1240516284815674E-2</c:v>
                  </c:pt>
                </c:numCache>
              </c:numRef>
            </c:minus>
            <c:spPr>
              <a:noFill/>
              <a:ln w="9525">
                <a:solidFill>
                  <a:schemeClr val="lt1">
                    <a:lumMod val="50000"/>
                  </a:schemeClr>
                </a:solidFill>
                <a:round/>
              </a:ln>
              <a:effectLst/>
            </c:spPr>
          </c:errBars>
          <c:cat>
            <c:strRef>
              <c:f>'Point to Point'!$B$1:$C$1</c:f>
              <c:strCache>
                <c:ptCount val="2"/>
                <c:pt idx="0">
                  <c:v>Day 1</c:v>
                </c:pt>
                <c:pt idx="1">
                  <c:v>Day 5</c:v>
                </c:pt>
              </c:strCache>
            </c:strRef>
          </c:cat>
          <c:val>
            <c:numRef>
              <c:f>'Point to Point'!$B$3:$C$3</c:f>
              <c:numCache>
                <c:formatCode>General</c:formatCode>
                <c:ptCount val="2"/>
                <c:pt idx="0">
                  <c:v>1.2966666666666666</c:v>
                </c:pt>
                <c:pt idx="1">
                  <c:v>3.3333333333333333E-2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606230512"/>
        <c:axId val="-606232688"/>
      </c:lineChart>
      <c:catAx>
        <c:axId val="-606230512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75000"/>
                      <a:lumOff val="25000"/>
                    </a:schemeClr>
                  </a:gs>
                  <a:gs pos="0">
                    <a:schemeClr val="dk1">
                      <a:lumMod val="65000"/>
                      <a:lumOff val="3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606232688"/>
        <c:crosses val="autoZero"/>
        <c:auto val="1"/>
        <c:lblAlgn val="ctr"/>
        <c:lblOffset val="100"/>
        <c:noMultiLvlLbl val="0"/>
      </c:catAx>
      <c:valAx>
        <c:axId val="-606232688"/>
        <c:scaling>
          <c:orientation val="minMax"/>
        </c:scaling>
        <c:delete val="0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75000"/>
                      <a:lumOff val="25000"/>
                    </a:schemeClr>
                  </a:gs>
                  <a:gs pos="0">
                    <a:schemeClr val="dk1">
                      <a:lumMod val="65000"/>
                      <a:lumOff val="3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6062305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lt1">
                  <a:lumMod val="7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dk1">
        <a:lumMod val="75000"/>
        <a:lumOff val="25000"/>
      </a:schemeClr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cap="none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SG" sz="1800" dirty="0"/>
              <a:t>25 ppm Cu</a:t>
            </a:r>
            <a:r>
              <a:rPr lang="en-SG" sz="1800" baseline="30000" dirty="0"/>
              <a:t>2+</a:t>
            </a:r>
            <a:r>
              <a:rPr lang="en-SG" sz="1800" baseline="0" dirty="0"/>
              <a:t> </a:t>
            </a:r>
            <a:r>
              <a:rPr lang="en-SG" sz="1800" dirty="0"/>
              <a:t>over 5 days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cap="none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'Point to Point'!$A$6</c:f>
              <c:strCache>
                <c:ptCount val="1"/>
                <c:pt idx="0">
                  <c:v>Live</c:v>
                </c:pt>
              </c:strCache>
            </c:strRef>
          </c:tx>
          <c:spPr>
            <a:ln w="22225" cap="rnd">
              <a:solidFill>
                <a:schemeClr val="accent1"/>
              </a:solidFill>
            </a:ln>
            <a:effectLst>
              <a:glow rad="139700">
                <a:schemeClr val="accent1">
                  <a:satMod val="175000"/>
                  <a:alpha val="14000"/>
                </a:schemeClr>
              </a:glow>
            </a:effectLst>
          </c:spPr>
          <c:marker>
            <c:symbol val="none"/>
          </c:marker>
          <c:errBars>
            <c:errDir val="y"/>
            <c:errBarType val="both"/>
            <c:errValType val="cust"/>
            <c:noEndCap val="0"/>
            <c:plus>
              <c:numRef>
                <c:f>'Point to Point'!$K$5:$L$5</c:f>
                <c:numCache>
                  <c:formatCode>General</c:formatCode>
                  <c:ptCount val="2"/>
                  <c:pt idx="0">
                    <c:v>3.4914862437758813E-2</c:v>
                  </c:pt>
                  <c:pt idx="1">
                    <c:v>0.23115005776842906</c:v>
                  </c:pt>
                </c:numCache>
              </c:numRef>
            </c:plus>
            <c:minus>
              <c:numRef>
                <c:f>'Point to Point'!$K$5:$L$5</c:f>
                <c:numCache>
                  <c:formatCode>General</c:formatCode>
                  <c:ptCount val="2"/>
                  <c:pt idx="0">
                    <c:v>3.4914862437758813E-2</c:v>
                  </c:pt>
                  <c:pt idx="1">
                    <c:v>0.23115005776842906</c:v>
                  </c:pt>
                </c:numCache>
              </c:numRef>
            </c:minus>
            <c:spPr>
              <a:noFill/>
              <a:ln w="9525">
                <a:solidFill>
                  <a:schemeClr val="lt1">
                    <a:lumMod val="50000"/>
                  </a:schemeClr>
                </a:solidFill>
                <a:round/>
              </a:ln>
              <a:effectLst/>
            </c:spPr>
          </c:errBars>
          <c:cat>
            <c:strRef>
              <c:f>'Point to Point'!$B$5:$C$5</c:f>
              <c:strCache>
                <c:ptCount val="2"/>
                <c:pt idx="0">
                  <c:v>Day 1</c:v>
                </c:pt>
                <c:pt idx="1">
                  <c:v>Day 5</c:v>
                </c:pt>
              </c:strCache>
            </c:strRef>
          </c:cat>
          <c:val>
            <c:numRef>
              <c:f>'Point to Point'!$B$6:$C$6</c:f>
              <c:numCache>
                <c:formatCode>General</c:formatCode>
                <c:ptCount val="2"/>
                <c:pt idx="0">
                  <c:v>24.936666666666667</c:v>
                </c:pt>
                <c:pt idx="1">
                  <c:v>6.1733333333333329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'Point to Point'!$A$7</c:f>
              <c:strCache>
                <c:ptCount val="1"/>
                <c:pt idx="0">
                  <c:v>Dead</c:v>
                </c:pt>
              </c:strCache>
            </c:strRef>
          </c:tx>
          <c:spPr>
            <a:ln w="22225" cap="rnd">
              <a:solidFill>
                <a:schemeClr val="accent2"/>
              </a:solidFill>
            </a:ln>
            <a:effectLst>
              <a:glow rad="139700">
                <a:schemeClr val="accent2">
                  <a:satMod val="175000"/>
                  <a:alpha val="14000"/>
                </a:schemeClr>
              </a:glow>
            </a:effectLst>
          </c:spPr>
          <c:marker>
            <c:symbol val="none"/>
          </c:marker>
          <c:errBars>
            <c:errDir val="y"/>
            <c:errBarType val="both"/>
            <c:errValType val="cust"/>
            <c:noEndCap val="0"/>
            <c:plus>
              <c:numRef>
                <c:f>'Point to Point'!$K$8:$L$8</c:f>
                <c:numCache>
                  <c:formatCode>General</c:formatCode>
                  <c:ptCount val="2"/>
                  <c:pt idx="0">
                    <c:v>3.7859388972001903E-2</c:v>
                  </c:pt>
                  <c:pt idx="1">
                    <c:v>0.29972209350218282</c:v>
                  </c:pt>
                </c:numCache>
              </c:numRef>
            </c:plus>
            <c:minus>
              <c:numRef>
                <c:f>'Point to Point'!$K$8:$L$8</c:f>
                <c:numCache>
                  <c:formatCode>General</c:formatCode>
                  <c:ptCount val="2"/>
                  <c:pt idx="0">
                    <c:v>3.7859388972001903E-2</c:v>
                  </c:pt>
                  <c:pt idx="1">
                    <c:v>0.29972209350218282</c:v>
                  </c:pt>
                </c:numCache>
              </c:numRef>
            </c:minus>
            <c:spPr>
              <a:noFill/>
              <a:ln w="9525">
                <a:solidFill>
                  <a:schemeClr val="lt1">
                    <a:lumMod val="50000"/>
                  </a:schemeClr>
                </a:solidFill>
                <a:round/>
              </a:ln>
              <a:effectLst/>
            </c:spPr>
          </c:errBars>
          <c:cat>
            <c:strRef>
              <c:f>'Point to Point'!$B$5:$C$5</c:f>
              <c:strCache>
                <c:ptCount val="2"/>
                <c:pt idx="0">
                  <c:v>Day 1</c:v>
                </c:pt>
                <c:pt idx="1">
                  <c:v>Day 5</c:v>
                </c:pt>
              </c:strCache>
            </c:strRef>
          </c:cat>
          <c:val>
            <c:numRef>
              <c:f>'Point to Point'!$B$7:$C$7</c:f>
              <c:numCache>
                <c:formatCode>General</c:formatCode>
                <c:ptCount val="2"/>
                <c:pt idx="0">
                  <c:v>24.94</c:v>
                </c:pt>
                <c:pt idx="1">
                  <c:v>7.3013333333333348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606232144"/>
        <c:axId val="-606224528"/>
      </c:lineChart>
      <c:catAx>
        <c:axId val="-606232144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75000"/>
                      <a:lumOff val="25000"/>
                    </a:schemeClr>
                  </a:gs>
                  <a:gs pos="0">
                    <a:schemeClr val="dk1">
                      <a:lumMod val="65000"/>
                      <a:lumOff val="3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606224528"/>
        <c:crosses val="autoZero"/>
        <c:auto val="1"/>
        <c:lblAlgn val="ctr"/>
        <c:lblOffset val="100"/>
        <c:noMultiLvlLbl val="0"/>
      </c:catAx>
      <c:valAx>
        <c:axId val="-606224528"/>
        <c:scaling>
          <c:orientation val="minMax"/>
        </c:scaling>
        <c:delete val="0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75000"/>
                      <a:lumOff val="25000"/>
                    </a:schemeClr>
                  </a:gs>
                  <a:gs pos="0">
                    <a:schemeClr val="dk1">
                      <a:lumMod val="65000"/>
                      <a:lumOff val="3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60623214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lt1">
                  <a:lumMod val="7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dk1">
        <a:lumMod val="75000"/>
        <a:lumOff val="25000"/>
      </a:schemeClr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9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0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3">
  <cs:axisTitle>
    <cs:lnRef idx="0"/>
    <cs:fillRef idx="0"/>
    <cs:effectRef idx="0"/>
    <cs:fontRef idx="minor">
      <a:schemeClr val="lt1">
        <a:lumMod val="75000"/>
      </a:schemeClr>
    </cs:fontRef>
    <cs:defRPr sz="1197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>
        <a:lumMod val="75000"/>
      </a:schemeClr>
    </cs:fontRef>
    <cs:defRPr sz="1197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</a:schemeClr>
            </a:gs>
            <a:gs pos="0">
              <a:schemeClr val="dk1">
                <a:lumMod val="65000"/>
                <a:lumOff val="35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  <a:alpha val="25000"/>
              </a:schemeClr>
            </a:gs>
            <a:gs pos="0">
              <a:schemeClr val="dk1">
                <a:lumMod val="65000"/>
                <a:lumOff val="35000"/>
                <a:alpha val="25000"/>
              </a:schemeClr>
            </a:gs>
          </a:gsLst>
          <a:lin ang="5400000" scaled="0"/>
        </a:gra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862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10.xml><?xml version="1.0" encoding="utf-8"?>
<cs:chartStyle xmlns:cs="http://schemas.microsoft.com/office/drawing/2012/chartStyle" xmlns:a="http://schemas.openxmlformats.org/drawingml/2006/main" id="236">
  <cs:axisTitle>
    <cs:lnRef idx="0"/>
    <cs:fillRef idx="0"/>
    <cs:effectRef idx="0"/>
    <cs:fontRef idx="minor">
      <a:schemeClr val="lt1">
        <a:lumMod val="75000"/>
      </a:schemeClr>
    </cs:fontRef>
    <cs:defRPr sz="900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900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>
        <a:lumMod val="75000"/>
      </a:schemeClr>
    </cs:fontRef>
    <cs:defRPr sz="900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</a:schemeClr>
            </a:gs>
            <a:gs pos="0">
              <a:schemeClr val="dk1">
                <a:lumMod val="65000"/>
                <a:lumOff val="35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  <a:alpha val="25000"/>
              </a:schemeClr>
            </a:gs>
            <a:gs pos="0">
              <a:schemeClr val="dk1">
                <a:lumMod val="65000"/>
                <a:lumOff val="35000"/>
                <a:alpha val="25000"/>
              </a:schemeClr>
            </a:gs>
          </a:gsLst>
          <a:lin ang="5400000" scaled="0"/>
        </a:gra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400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11.xml><?xml version="1.0" encoding="utf-8"?>
<cs:chartStyle xmlns:cs="http://schemas.microsoft.com/office/drawing/2012/chartStyle" xmlns:a="http://schemas.openxmlformats.org/drawingml/2006/main" id="213">
  <cs:axisTitle>
    <cs:lnRef idx="0"/>
    <cs:fillRef idx="0"/>
    <cs:effectRef idx="0"/>
    <cs:fontRef idx="minor">
      <a:schemeClr val="lt1">
        <a:lumMod val="75000"/>
      </a:schemeClr>
    </cs:fontRef>
    <cs:defRPr sz="1197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>
        <a:lumMod val="75000"/>
      </a:schemeClr>
    </cs:fontRef>
    <cs:defRPr sz="1197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</a:schemeClr>
            </a:gs>
            <a:gs pos="0">
              <a:schemeClr val="dk1">
                <a:lumMod val="65000"/>
                <a:lumOff val="35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  <a:alpha val="25000"/>
              </a:schemeClr>
            </a:gs>
            <a:gs pos="0">
              <a:schemeClr val="dk1">
                <a:lumMod val="65000"/>
                <a:lumOff val="35000"/>
                <a:alpha val="25000"/>
              </a:schemeClr>
            </a:gs>
          </a:gsLst>
          <a:lin ang="5400000" scaled="0"/>
        </a:gra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862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12.xml><?xml version="1.0" encoding="utf-8"?>
<cs:chartStyle xmlns:cs="http://schemas.microsoft.com/office/drawing/2012/chartStyle" xmlns:a="http://schemas.openxmlformats.org/drawingml/2006/main" id="213">
  <cs:axisTitle>
    <cs:lnRef idx="0"/>
    <cs:fillRef idx="0"/>
    <cs:effectRef idx="0"/>
    <cs:fontRef idx="minor">
      <a:schemeClr val="lt1">
        <a:lumMod val="75000"/>
      </a:schemeClr>
    </cs:fontRef>
    <cs:defRPr sz="1197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>
        <a:lumMod val="75000"/>
      </a:schemeClr>
    </cs:fontRef>
    <cs:defRPr sz="1197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</a:schemeClr>
            </a:gs>
            <a:gs pos="0">
              <a:schemeClr val="dk1">
                <a:lumMod val="65000"/>
                <a:lumOff val="35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  <a:alpha val="25000"/>
              </a:schemeClr>
            </a:gs>
            <a:gs pos="0">
              <a:schemeClr val="dk1">
                <a:lumMod val="65000"/>
                <a:lumOff val="35000"/>
                <a:alpha val="25000"/>
              </a:schemeClr>
            </a:gs>
          </a:gsLst>
          <a:lin ang="5400000" scaled="0"/>
        </a:gra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862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13.xml><?xml version="1.0" encoding="utf-8"?>
<cs:chartStyle xmlns:cs="http://schemas.microsoft.com/office/drawing/2012/chartStyle" xmlns:a="http://schemas.openxmlformats.org/drawingml/2006/main" id="213">
  <cs:axisTitle>
    <cs:lnRef idx="0"/>
    <cs:fillRef idx="0"/>
    <cs:effectRef idx="0"/>
    <cs:fontRef idx="minor">
      <a:schemeClr val="lt1">
        <a:lumMod val="75000"/>
      </a:schemeClr>
    </cs:fontRef>
    <cs:defRPr sz="1197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>
        <a:lumMod val="75000"/>
      </a:schemeClr>
    </cs:fontRef>
    <cs:defRPr sz="1197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</a:schemeClr>
            </a:gs>
            <a:gs pos="0">
              <a:schemeClr val="dk1">
                <a:lumMod val="65000"/>
                <a:lumOff val="35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  <a:alpha val="25000"/>
              </a:schemeClr>
            </a:gs>
            <a:gs pos="0">
              <a:schemeClr val="dk1">
                <a:lumMod val="65000"/>
                <a:lumOff val="35000"/>
                <a:alpha val="25000"/>
              </a:schemeClr>
            </a:gs>
          </a:gsLst>
          <a:lin ang="5400000" scaled="0"/>
        </a:gra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862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14.xml><?xml version="1.0" encoding="utf-8"?>
<cs:chartStyle xmlns:cs="http://schemas.microsoft.com/office/drawing/2012/chartStyle" xmlns:a="http://schemas.openxmlformats.org/drawingml/2006/main" id="213">
  <cs:axisTitle>
    <cs:lnRef idx="0"/>
    <cs:fillRef idx="0"/>
    <cs:effectRef idx="0"/>
    <cs:fontRef idx="minor">
      <a:schemeClr val="lt1">
        <a:lumMod val="75000"/>
      </a:schemeClr>
    </cs:fontRef>
    <cs:defRPr sz="1197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>
        <a:lumMod val="75000"/>
      </a:schemeClr>
    </cs:fontRef>
    <cs:defRPr sz="1197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</a:schemeClr>
            </a:gs>
            <a:gs pos="0">
              <a:schemeClr val="dk1">
                <a:lumMod val="65000"/>
                <a:lumOff val="35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  <a:alpha val="25000"/>
              </a:schemeClr>
            </a:gs>
            <a:gs pos="0">
              <a:schemeClr val="dk1">
                <a:lumMod val="65000"/>
                <a:lumOff val="35000"/>
                <a:alpha val="25000"/>
              </a:schemeClr>
            </a:gs>
          </a:gsLst>
          <a:lin ang="5400000" scaled="0"/>
        </a:gra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862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15.xml><?xml version="1.0" encoding="utf-8"?>
<cs:chartStyle xmlns:cs="http://schemas.microsoft.com/office/drawing/2012/chartStyle" xmlns:a="http://schemas.openxmlformats.org/drawingml/2006/main" id="213">
  <cs:axisTitle>
    <cs:lnRef idx="0"/>
    <cs:fillRef idx="0"/>
    <cs:effectRef idx="0"/>
    <cs:fontRef idx="minor">
      <a:schemeClr val="lt1">
        <a:lumMod val="75000"/>
      </a:schemeClr>
    </cs:fontRef>
    <cs:defRPr sz="1197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>
        <a:lumMod val="75000"/>
      </a:schemeClr>
    </cs:fontRef>
    <cs:defRPr sz="1197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</a:schemeClr>
            </a:gs>
            <a:gs pos="0">
              <a:schemeClr val="dk1">
                <a:lumMod val="65000"/>
                <a:lumOff val="35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  <a:alpha val="25000"/>
              </a:schemeClr>
            </a:gs>
            <a:gs pos="0">
              <a:schemeClr val="dk1">
                <a:lumMod val="65000"/>
                <a:lumOff val="35000"/>
                <a:alpha val="25000"/>
              </a:schemeClr>
            </a:gs>
          </a:gsLst>
          <a:lin ang="5400000" scaled="0"/>
        </a:gra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862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16.xml><?xml version="1.0" encoding="utf-8"?>
<cs:chartStyle xmlns:cs="http://schemas.microsoft.com/office/drawing/2012/chartStyle" xmlns:a="http://schemas.openxmlformats.org/drawingml/2006/main" id="213">
  <cs:axisTitle>
    <cs:lnRef idx="0"/>
    <cs:fillRef idx="0"/>
    <cs:effectRef idx="0"/>
    <cs:fontRef idx="minor">
      <a:schemeClr val="lt1">
        <a:lumMod val="75000"/>
      </a:schemeClr>
    </cs:fontRef>
    <cs:defRPr sz="1197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>
        <a:lumMod val="75000"/>
      </a:schemeClr>
    </cs:fontRef>
    <cs:defRPr sz="1197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</a:schemeClr>
            </a:gs>
            <a:gs pos="0">
              <a:schemeClr val="dk1">
                <a:lumMod val="65000"/>
                <a:lumOff val="35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  <a:alpha val="25000"/>
              </a:schemeClr>
            </a:gs>
            <a:gs pos="0">
              <a:schemeClr val="dk1">
                <a:lumMod val="65000"/>
                <a:lumOff val="35000"/>
                <a:alpha val="25000"/>
              </a:schemeClr>
            </a:gs>
          </a:gsLst>
          <a:lin ang="5400000" scaled="0"/>
        </a:gra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862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17.xml><?xml version="1.0" encoding="utf-8"?>
<cs:chartStyle xmlns:cs="http://schemas.microsoft.com/office/drawing/2012/chartStyle" xmlns:a="http://schemas.openxmlformats.org/drawingml/2006/main" id="213">
  <cs:axisTitle>
    <cs:lnRef idx="0"/>
    <cs:fillRef idx="0"/>
    <cs:effectRef idx="0"/>
    <cs:fontRef idx="minor">
      <a:schemeClr val="lt1">
        <a:lumMod val="75000"/>
      </a:schemeClr>
    </cs:fontRef>
    <cs:defRPr sz="1197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>
        <a:lumMod val="75000"/>
      </a:schemeClr>
    </cs:fontRef>
    <cs:defRPr sz="1197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</a:schemeClr>
            </a:gs>
            <a:gs pos="0">
              <a:schemeClr val="dk1">
                <a:lumMod val="65000"/>
                <a:lumOff val="35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  <a:alpha val="25000"/>
              </a:schemeClr>
            </a:gs>
            <a:gs pos="0">
              <a:schemeClr val="dk1">
                <a:lumMod val="65000"/>
                <a:lumOff val="35000"/>
                <a:alpha val="25000"/>
              </a:schemeClr>
            </a:gs>
          </a:gsLst>
          <a:lin ang="5400000" scaled="0"/>
        </a:gra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862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18.xml><?xml version="1.0" encoding="utf-8"?>
<cs:chartStyle xmlns:cs="http://schemas.microsoft.com/office/drawing/2012/chartStyle" xmlns:a="http://schemas.openxmlformats.org/drawingml/2006/main" id="213">
  <cs:axisTitle>
    <cs:lnRef idx="0"/>
    <cs:fillRef idx="0"/>
    <cs:effectRef idx="0"/>
    <cs:fontRef idx="minor">
      <a:schemeClr val="lt1">
        <a:lumMod val="75000"/>
      </a:schemeClr>
    </cs:fontRef>
    <cs:defRPr sz="1197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>
        <a:lumMod val="75000"/>
      </a:schemeClr>
    </cs:fontRef>
    <cs:defRPr sz="1197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</a:schemeClr>
            </a:gs>
            <a:gs pos="0">
              <a:schemeClr val="dk1">
                <a:lumMod val="65000"/>
                <a:lumOff val="35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  <a:alpha val="25000"/>
              </a:schemeClr>
            </a:gs>
            <a:gs pos="0">
              <a:schemeClr val="dk1">
                <a:lumMod val="65000"/>
                <a:lumOff val="35000"/>
                <a:alpha val="25000"/>
              </a:schemeClr>
            </a:gs>
          </a:gsLst>
          <a:lin ang="5400000" scaled="0"/>
        </a:gra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862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19.xml><?xml version="1.0" encoding="utf-8"?>
<cs:chartStyle xmlns:cs="http://schemas.microsoft.com/office/drawing/2012/chartStyle" xmlns:a="http://schemas.openxmlformats.org/drawingml/2006/main" id="213">
  <cs:axisTitle>
    <cs:lnRef idx="0"/>
    <cs:fillRef idx="0"/>
    <cs:effectRef idx="0"/>
    <cs:fontRef idx="minor">
      <a:schemeClr val="lt1">
        <a:lumMod val="75000"/>
      </a:schemeClr>
    </cs:fontRef>
    <cs:defRPr sz="1197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>
        <a:lumMod val="75000"/>
      </a:schemeClr>
    </cs:fontRef>
    <cs:defRPr sz="1197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</a:schemeClr>
            </a:gs>
            <a:gs pos="0">
              <a:schemeClr val="dk1">
                <a:lumMod val="65000"/>
                <a:lumOff val="35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  <a:alpha val="25000"/>
              </a:schemeClr>
            </a:gs>
            <a:gs pos="0">
              <a:schemeClr val="dk1">
                <a:lumMod val="65000"/>
                <a:lumOff val="35000"/>
                <a:alpha val="25000"/>
              </a:schemeClr>
            </a:gs>
          </a:gsLst>
          <a:lin ang="5400000" scaled="0"/>
        </a:gra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862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13">
  <cs:axisTitle>
    <cs:lnRef idx="0"/>
    <cs:fillRef idx="0"/>
    <cs:effectRef idx="0"/>
    <cs:fontRef idx="minor">
      <a:schemeClr val="lt1">
        <a:lumMod val="75000"/>
      </a:schemeClr>
    </cs:fontRef>
    <cs:defRPr sz="1197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>
        <a:lumMod val="75000"/>
      </a:schemeClr>
    </cs:fontRef>
    <cs:defRPr sz="1197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</a:schemeClr>
            </a:gs>
            <a:gs pos="0">
              <a:schemeClr val="dk1">
                <a:lumMod val="65000"/>
                <a:lumOff val="35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  <a:alpha val="25000"/>
              </a:schemeClr>
            </a:gs>
            <a:gs pos="0">
              <a:schemeClr val="dk1">
                <a:lumMod val="65000"/>
                <a:lumOff val="35000"/>
                <a:alpha val="25000"/>
              </a:schemeClr>
            </a:gs>
          </a:gsLst>
          <a:lin ang="5400000" scaled="0"/>
        </a:gra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862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0.xml><?xml version="1.0" encoding="utf-8"?>
<cs:chartStyle xmlns:cs="http://schemas.microsoft.com/office/drawing/2012/chartStyle" xmlns:a="http://schemas.openxmlformats.org/drawingml/2006/main" id="213">
  <cs:axisTitle>
    <cs:lnRef idx="0"/>
    <cs:fillRef idx="0"/>
    <cs:effectRef idx="0"/>
    <cs:fontRef idx="minor">
      <a:schemeClr val="lt1">
        <a:lumMod val="75000"/>
      </a:schemeClr>
    </cs:fontRef>
    <cs:defRPr sz="1197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>
        <a:lumMod val="75000"/>
      </a:schemeClr>
    </cs:fontRef>
    <cs:defRPr sz="1197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</a:schemeClr>
            </a:gs>
            <a:gs pos="0">
              <a:schemeClr val="dk1">
                <a:lumMod val="65000"/>
                <a:lumOff val="35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  <a:alpha val="25000"/>
              </a:schemeClr>
            </a:gs>
            <a:gs pos="0">
              <a:schemeClr val="dk1">
                <a:lumMod val="65000"/>
                <a:lumOff val="35000"/>
                <a:alpha val="25000"/>
              </a:schemeClr>
            </a:gs>
          </a:gsLst>
          <a:lin ang="5400000" scaled="0"/>
        </a:gra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862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13">
  <cs:axisTitle>
    <cs:lnRef idx="0"/>
    <cs:fillRef idx="0"/>
    <cs:effectRef idx="0"/>
    <cs:fontRef idx="minor">
      <a:schemeClr val="lt1">
        <a:lumMod val="75000"/>
      </a:schemeClr>
    </cs:fontRef>
    <cs:defRPr sz="1197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>
        <a:lumMod val="75000"/>
      </a:schemeClr>
    </cs:fontRef>
    <cs:defRPr sz="1197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</a:schemeClr>
            </a:gs>
            <a:gs pos="0">
              <a:schemeClr val="dk1">
                <a:lumMod val="65000"/>
                <a:lumOff val="35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  <a:alpha val="25000"/>
              </a:schemeClr>
            </a:gs>
            <a:gs pos="0">
              <a:schemeClr val="dk1">
                <a:lumMod val="65000"/>
                <a:lumOff val="35000"/>
                <a:alpha val="25000"/>
              </a:schemeClr>
            </a:gs>
          </a:gsLst>
          <a:lin ang="5400000" scaled="0"/>
        </a:gra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862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13">
  <cs:axisTitle>
    <cs:lnRef idx="0"/>
    <cs:fillRef idx="0"/>
    <cs:effectRef idx="0"/>
    <cs:fontRef idx="minor">
      <a:schemeClr val="lt1">
        <a:lumMod val="75000"/>
      </a:schemeClr>
    </cs:fontRef>
    <cs:defRPr sz="1197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>
        <a:lumMod val="75000"/>
      </a:schemeClr>
    </cs:fontRef>
    <cs:defRPr sz="1197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</a:schemeClr>
            </a:gs>
            <a:gs pos="0">
              <a:schemeClr val="dk1">
                <a:lumMod val="65000"/>
                <a:lumOff val="35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  <a:alpha val="25000"/>
              </a:schemeClr>
            </a:gs>
            <a:gs pos="0">
              <a:schemeClr val="dk1">
                <a:lumMod val="65000"/>
                <a:lumOff val="35000"/>
                <a:alpha val="25000"/>
              </a:schemeClr>
            </a:gs>
          </a:gsLst>
          <a:lin ang="5400000" scaled="0"/>
        </a:gra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862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13">
  <cs:axisTitle>
    <cs:lnRef idx="0"/>
    <cs:fillRef idx="0"/>
    <cs:effectRef idx="0"/>
    <cs:fontRef idx="minor">
      <a:schemeClr val="lt1">
        <a:lumMod val="75000"/>
      </a:schemeClr>
    </cs:fontRef>
    <cs:defRPr sz="1197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>
        <a:lumMod val="75000"/>
      </a:schemeClr>
    </cs:fontRef>
    <cs:defRPr sz="1197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</a:schemeClr>
            </a:gs>
            <a:gs pos="0">
              <a:schemeClr val="dk1">
                <a:lumMod val="65000"/>
                <a:lumOff val="35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  <a:alpha val="25000"/>
              </a:schemeClr>
            </a:gs>
            <a:gs pos="0">
              <a:schemeClr val="dk1">
                <a:lumMod val="65000"/>
                <a:lumOff val="35000"/>
                <a:alpha val="25000"/>
              </a:schemeClr>
            </a:gs>
          </a:gsLst>
          <a:lin ang="5400000" scaled="0"/>
        </a:gra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862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213">
  <cs:axisTitle>
    <cs:lnRef idx="0"/>
    <cs:fillRef idx="0"/>
    <cs:effectRef idx="0"/>
    <cs:fontRef idx="minor">
      <a:schemeClr val="lt1">
        <a:lumMod val="75000"/>
      </a:schemeClr>
    </cs:fontRef>
    <cs:defRPr sz="1197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>
        <a:lumMod val="75000"/>
      </a:schemeClr>
    </cs:fontRef>
    <cs:defRPr sz="1197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</a:schemeClr>
            </a:gs>
            <a:gs pos="0">
              <a:schemeClr val="dk1">
                <a:lumMod val="65000"/>
                <a:lumOff val="35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  <a:alpha val="25000"/>
              </a:schemeClr>
            </a:gs>
            <a:gs pos="0">
              <a:schemeClr val="dk1">
                <a:lumMod val="65000"/>
                <a:lumOff val="35000"/>
                <a:alpha val="25000"/>
              </a:schemeClr>
            </a:gs>
          </a:gsLst>
          <a:lin ang="5400000" scaled="0"/>
        </a:gra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862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7.xml><?xml version="1.0" encoding="utf-8"?>
<cs:chartStyle xmlns:cs="http://schemas.microsoft.com/office/drawing/2012/chartStyle" xmlns:a="http://schemas.openxmlformats.org/drawingml/2006/main" id="236">
  <cs:axisTitle>
    <cs:lnRef idx="0"/>
    <cs:fillRef idx="0"/>
    <cs:effectRef idx="0"/>
    <cs:fontRef idx="minor">
      <a:schemeClr val="lt1">
        <a:lumMod val="75000"/>
      </a:schemeClr>
    </cs:fontRef>
    <cs:defRPr sz="900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900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>
        <a:lumMod val="75000"/>
      </a:schemeClr>
    </cs:fontRef>
    <cs:defRPr sz="900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</a:schemeClr>
            </a:gs>
            <a:gs pos="0">
              <a:schemeClr val="dk1">
                <a:lumMod val="65000"/>
                <a:lumOff val="35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  <a:alpha val="25000"/>
              </a:schemeClr>
            </a:gs>
            <a:gs pos="0">
              <a:schemeClr val="dk1">
                <a:lumMod val="65000"/>
                <a:lumOff val="35000"/>
                <a:alpha val="25000"/>
              </a:schemeClr>
            </a:gs>
          </a:gsLst>
          <a:lin ang="5400000" scaled="0"/>
        </a:gra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400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8.xml><?xml version="1.0" encoding="utf-8"?>
<cs:chartStyle xmlns:cs="http://schemas.microsoft.com/office/drawing/2012/chartStyle" xmlns:a="http://schemas.openxmlformats.org/drawingml/2006/main" id="236">
  <cs:axisTitle>
    <cs:lnRef idx="0"/>
    <cs:fillRef idx="0"/>
    <cs:effectRef idx="0"/>
    <cs:fontRef idx="minor">
      <a:schemeClr val="lt1">
        <a:lumMod val="75000"/>
      </a:schemeClr>
    </cs:fontRef>
    <cs:defRPr sz="900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900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>
        <a:lumMod val="75000"/>
      </a:schemeClr>
    </cs:fontRef>
    <cs:defRPr sz="900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</a:schemeClr>
            </a:gs>
            <a:gs pos="0">
              <a:schemeClr val="dk1">
                <a:lumMod val="65000"/>
                <a:lumOff val="35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  <a:alpha val="25000"/>
              </a:schemeClr>
            </a:gs>
            <a:gs pos="0">
              <a:schemeClr val="dk1">
                <a:lumMod val="65000"/>
                <a:lumOff val="35000"/>
                <a:alpha val="25000"/>
              </a:schemeClr>
            </a:gs>
          </a:gsLst>
          <a:lin ang="5400000" scaled="0"/>
        </a:gra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400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9.xml><?xml version="1.0" encoding="utf-8"?>
<cs:chartStyle xmlns:cs="http://schemas.microsoft.com/office/drawing/2012/chartStyle" xmlns:a="http://schemas.openxmlformats.org/drawingml/2006/main" id="236">
  <cs:axisTitle>
    <cs:lnRef idx="0"/>
    <cs:fillRef idx="0"/>
    <cs:effectRef idx="0"/>
    <cs:fontRef idx="minor">
      <a:schemeClr val="lt1">
        <a:lumMod val="75000"/>
      </a:schemeClr>
    </cs:fontRef>
    <cs:defRPr sz="900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900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>
        <a:lumMod val="75000"/>
      </a:schemeClr>
    </cs:fontRef>
    <cs:defRPr sz="900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</a:schemeClr>
            </a:gs>
            <a:gs pos="0">
              <a:schemeClr val="dk1">
                <a:lumMod val="65000"/>
                <a:lumOff val="35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  <a:alpha val="25000"/>
              </a:schemeClr>
            </a:gs>
            <a:gs pos="0">
              <a:schemeClr val="dk1">
                <a:lumMod val="65000"/>
                <a:lumOff val="35000"/>
                <a:alpha val="25000"/>
              </a:schemeClr>
            </a:gs>
          </a:gsLst>
          <a:lin ang="5400000" scaled="0"/>
        </a:gra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400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6_3">
  <dgm:title val=""/>
  <dgm:desc val=""/>
  <dgm:catLst>
    <dgm:cat type="accent6" pri="11300"/>
  </dgm:catLst>
  <dgm:styleLbl name="node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shade val="80000"/>
      </a:schemeClr>
      <a:schemeClr val="accent6">
        <a:tint val="7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/>
    <dgm:txEffectClrLst/>
  </dgm:styleLbl>
  <dgm:styleLbl name="ln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9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8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D3CB676-B476-4DF7-8899-890363B6276B}" type="doc">
      <dgm:prSet loTypeId="urn:microsoft.com/office/officeart/2005/8/layout/vList5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SG"/>
        </a:p>
      </dgm:t>
    </dgm:pt>
    <dgm:pt modelId="{86431BEF-4216-4A24-950E-0C57CEE9E946}">
      <dgm:prSet phldrT="[Text]"/>
      <dgm:spPr/>
      <dgm:t>
        <a:bodyPr/>
        <a:lstStyle/>
        <a:p>
          <a:r>
            <a:rPr lang="en-SG" dirty="0" smtClean="0"/>
            <a:t>Physical adsorption</a:t>
          </a:r>
          <a:endParaRPr lang="en-SG" dirty="0"/>
        </a:p>
      </dgm:t>
    </dgm:pt>
    <dgm:pt modelId="{D2CC9C91-B776-4041-84E9-F1457F8F296E}" type="parTrans" cxnId="{E9922708-A248-45B4-AB4E-AB360B081D49}">
      <dgm:prSet/>
      <dgm:spPr/>
      <dgm:t>
        <a:bodyPr/>
        <a:lstStyle/>
        <a:p>
          <a:endParaRPr lang="en-SG"/>
        </a:p>
      </dgm:t>
    </dgm:pt>
    <dgm:pt modelId="{F7D7E015-B0BD-4BEF-8B8A-4A38C8C0D360}" type="sibTrans" cxnId="{E9922708-A248-45B4-AB4E-AB360B081D49}">
      <dgm:prSet/>
      <dgm:spPr/>
      <dgm:t>
        <a:bodyPr/>
        <a:lstStyle/>
        <a:p>
          <a:endParaRPr lang="en-SG"/>
        </a:p>
      </dgm:t>
    </dgm:pt>
    <dgm:pt modelId="{2DB61049-DFEB-4EC5-9CFF-FAA625CEF75F}">
      <dgm:prSet phldrT="[Text]"/>
      <dgm:spPr/>
      <dgm:t>
        <a:bodyPr/>
        <a:lstStyle/>
        <a:p>
          <a:r>
            <a:rPr lang="en-SG" sz="1800" dirty="0" smtClean="0"/>
            <a:t>The process where the heavy metals are adsorbed into algae</a:t>
          </a:r>
          <a:endParaRPr lang="en-SG" sz="1800" dirty="0"/>
        </a:p>
      </dgm:t>
    </dgm:pt>
    <dgm:pt modelId="{BB5B62E9-D225-4AA1-9FE0-CFD57E9C5AF2}" type="parTrans" cxnId="{8C24895F-9C90-4BC0-9308-713F4BA57410}">
      <dgm:prSet/>
      <dgm:spPr/>
      <dgm:t>
        <a:bodyPr/>
        <a:lstStyle/>
        <a:p>
          <a:endParaRPr lang="en-SG"/>
        </a:p>
      </dgm:t>
    </dgm:pt>
    <dgm:pt modelId="{0AC27A94-FEEA-4388-A85F-08A98E2B9417}" type="sibTrans" cxnId="{8C24895F-9C90-4BC0-9308-713F4BA57410}">
      <dgm:prSet/>
      <dgm:spPr/>
      <dgm:t>
        <a:bodyPr/>
        <a:lstStyle/>
        <a:p>
          <a:endParaRPr lang="en-SG"/>
        </a:p>
      </dgm:t>
    </dgm:pt>
    <dgm:pt modelId="{B2E8A922-70F2-4FF1-B2E8-2297C49AE5DA}">
      <dgm:prSet phldrT="[Text]" custT="1"/>
      <dgm:spPr/>
      <dgm:t>
        <a:bodyPr/>
        <a:lstStyle/>
        <a:p>
          <a:r>
            <a:rPr lang="en-SG" sz="1800" dirty="0" smtClean="0"/>
            <a:t>Cell wall of green algae contains </a:t>
          </a:r>
          <a:r>
            <a:rPr lang="en-SG" sz="1800" dirty="0" err="1" smtClean="0"/>
            <a:t>heteropolysaccharides</a:t>
          </a:r>
          <a:r>
            <a:rPr lang="en-SG" sz="1800" dirty="0" smtClean="0"/>
            <a:t>, which offer carboxyl and sulfate groups for sequestration of heavy metal ions </a:t>
          </a:r>
          <a:r>
            <a:rPr lang="en-SG" sz="1200" dirty="0" smtClean="0">
              <a:latin typeface="Roboto" pitchFamily="2" charset="0"/>
              <a:ea typeface="Roboto" pitchFamily="2" charset="0"/>
            </a:rPr>
            <a:t>(Kumar &amp; </a:t>
          </a:r>
          <a:r>
            <a:rPr lang="en-SG" sz="1200" dirty="0" err="1" smtClean="0">
              <a:latin typeface="Roboto" pitchFamily="2" charset="0"/>
              <a:ea typeface="Roboto" pitchFamily="2" charset="0"/>
            </a:rPr>
            <a:t>Oommen</a:t>
          </a:r>
          <a:r>
            <a:rPr lang="en-SG" sz="1200" dirty="0" smtClean="0">
              <a:latin typeface="Roboto" pitchFamily="2" charset="0"/>
              <a:ea typeface="Roboto" pitchFamily="2" charset="0"/>
            </a:rPr>
            <a:t>, 2010)</a:t>
          </a:r>
          <a:endParaRPr lang="en-SG" sz="1200" dirty="0">
            <a:latin typeface="Roboto" pitchFamily="2" charset="0"/>
            <a:ea typeface="Roboto" pitchFamily="2" charset="0"/>
          </a:endParaRPr>
        </a:p>
      </dgm:t>
    </dgm:pt>
    <dgm:pt modelId="{8C84AD9D-C24E-46E8-B427-2A63E5E24EE4}" type="parTrans" cxnId="{CE67F68C-9317-46B7-95CC-98328EA3EA65}">
      <dgm:prSet/>
      <dgm:spPr/>
      <dgm:t>
        <a:bodyPr/>
        <a:lstStyle/>
        <a:p>
          <a:endParaRPr lang="en-SG"/>
        </a:p>
      </dgm:t>
    </dgm:pt>
    <dgm:pt modelId="{071FED45-D37F-4856-8BF5-62D03C7CD591}" type="sibTrans" cxnId="{CE67F68C-9317-46B7-95CC-98328EA3EA65}">
      <dgm:prSet/>
      <dgm:spPr/>
      <dgm:t>
        <a:bodyPr/>
        <a:lstStyle/>
        <a:p>
          <a:endParaRPr lang="en-SG"/>
        </a:p>
      </dgm:t>
    </dgm:pt>
    <dgm:pt modelId="{AB0B90A8-4B89-4F61-821A-6C6E6720AB85}">
      <dgm:prSet phldrT="[Text]"/>
      <dgm:spPr/>
      <dgm:t>
        <a:bodyPr/>
        <a:lstStyle/>
        <a:p>
          <a:r>
            <a:rPr lang="en-SG" dirty="0" smtClean="0"/>
            <a:t>Absorption</a:t>
          </a:r>
          <a:endParaRPr lang="en-SG" dirty="0"/>
        </a:p>
      </dgm:t>
    </dgm:pt>
    <dgm:pt modelId="{7C3BBCD8-019F-4E34-B762-F1CB20E2D81A}" type="parTrans" cxnId="{FA013FCD-A61E-46C0-A9A6-ECAFE38A6D9F}">
      <dgm:prSet/>
      <dgm:spPr/>
      <dgm:t>
        <a:bodyPr/>
        <a:lstStyle/>
        <a:p>
          <a:endParaRPr lang="en-SG"/>
        </a:p>
      </dgm:t>
    </dgm:pt>
    <dgm:pt modelId="{26A98DCB-E7B0-42B6-B3D8-074F863B5FFB}" type="sibTrans" cxnId="{FA013FCD-A61E-46C0-A9A6-ECAFE38A6D9F}">
      <dgm:prSet/>
      <dgm:spPr/>
      <dgm:t>
        <a:bodyPr/>
        <a:lstStyle/>
        <a:p>
          <a:endParaRPr lang="en-SG"/>
        </a:p>
      </dgm:t>
    </dgm:pt>
    <dgm:pt modelId="{D520DA83-AA8C-409C-8385-52850CF2D298}">
      <dgm:prSet phldrT="[Text]" custT="1"/>
      <dgm:spPr/>
      <dgm:t>
        <a:bodyPr/>
        <a:lstStyle/>
        <a:p>
          <a:r>
            <a:rPr lang="en-SG" sz="2000" i="1" dirty="0" err="1" smtClean="0"/>
            <a:t>Mayaca</a:t>
          </a:r>
          <a:r>
            <a:rPr lang="en-SG" sz="2000" i="1" dirty="0" smtClean="0"/>
            <a:t> </a:t>
          </a:r>
          <a:r>
            <a:rPr lang="en-SG" sz="2000" i="1" dirty="0" err="1" smtClean="0"/>
            <a:t>fluviatilis</a:t>
          </a:r>
          <a:r>
            <a:rPr lang="en-SG" sz="2000" i="1" dirty="0" smtClean="0"/>
            <a:t> </a:t>
          </a:r>
          <a:r>
            <a:rPr lang="en-SG" sz="2000" dirty="0" smtClean="0"/>
            <a:t>Algae takes in heavy metal ions and absorbs it</a:t>
          </a:r>
          <a:endParaRPr lang="en-SG" sz="2000" dirty="0"/>
        </a:p>
      </dgm:t>
    </dgm:pt>
    <dgm:pt modelId="{CD275893-D967-42D8-8ADB-EF25B02F110F}" type="parTrans" cxnId="{466B86CE-B7B3-44C7-A1A9-9694E70FB062}">
      <dgm:prSet/>
      <dgm:spPr/>
      <dgm:t>
        <a:bodyPr/>
        <a:lstStyle/>
        <a:p>
          <a:endParaRPr lang="en-SG"/>
        </a:p>
      </dgm:t>
    </dgm:pt>
    <dgm:pt modelId="{2ACC9742-469F-47C1-BF26-3DFAAEDB928E}" type="sibTrans" cxnId="{466B86CE-B7B3-44C7-A1A9-9694E70FB062}">
      <dgm:prSet/>
      <dgm:spPr/>
      <dgm:t>
        <a:bodyPr/>
        <a:lstStyle/>
        <a:p>
          <a:endParaRPr lang="en-SG"/>
        </a:p>
      </dgm:t>
    </dgm:pt>
    <dgm:pt modelId="{2972BFCD-CB0E-40E0-BB58-E66896064861}">
      <dgm:prSet phldrT="[Text]" custT="1"/>
      <dgm:spPr/>
      <dgm:t>
        <a:bodyPr/>
        <a:lstStyle/>
        <a:p>
          <a:r>
            <a:rPr lang="en-SG" sz="2000" dirty="0" smtClean="0"/>
            <a:t>Heavy metals such as Cu are essential micronutrients for algal metabolism </a:t>
          </a:r>
          <a:r>
            <a:rPr lang="sv-SE" sz="1200" dirty="0" smtClean="0">
              <a:latin typeface="Roboto" pitchFamily="2" charset="0"/>
              <a:ea typeface="Roboto" pitchFamily="2" charset="0"/>
            </a:rPr>
            <a:t>(Bunghez, Ion, Dumitriu, &amp; Fierascu, 2010)</a:t>
          </a:r>
          <a:endParaRPr lang="en-SG" sz="1200" dirty="0">
            <a:latin typeface="Roboto" pitchFamily="2" charset="0"/>
            <a:ea typeface="Roboto" pitchFamily="2" charset="0"/>
          </a:endParaRPr>
        </a:p>
      </dgm:t>
    </dgm:pt>
    <dgm:pt modelId="{0B8A03BA-F6B4-489B-9D5E-1B9B32E6C80F}" type="parTrans" cxnId="{9340EA0E-0503-4DCA-B844-7112A13BB27B}">
      <dgm:prSet/>
      <dgm:spPr/>
      <dgm:t>
        <a:bodyPr/>
        <a:lstStyle/>
        <a:p>
          <a:endParaRPr lang="en-SG"/>
        </a:p>
      </dgm:t>
    </dgm:pt>
    <dgm:pt modelId="{D7846D56-CABC-444D-AF59-E45D42E30525}" type="sibTrans" cxnId="{9340EA0E-0503-4DCA-B844-7112A13BB27B}">
      <dgm:prSet/>
      <dgm:spPr/>
      <dgm:t>
        <a:bodyPr/>
        <a:lstStyle/>
        <a:p>
          <a:endParaRPr lang="en-SG"/>
        </a:p>
      </dgm:t>
    </dgm:pt>
    <dgm:pt modelId="{5A5CCB17-9920-474B-8032-2A79E0A65AF7}" type="pres">
      <dgm:prSet presAssocID="{1D3CB676-B476-4DF7-8899-890363B6276B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SG"/>
        </a:p>
      </dgm:t>
    </dgm:pt>
    <dgm:pt modelId="{0F68FD50-CB22-4CCB-BC36-53C789372F67}" type="pres">
      <dgm:prSet presAssocID="{86431BEF-4216-4A24-950E-0C57CEE9E946}" presName="linNode" presStyleCnt="0"/>
      <dgm:spPr/>
      <dgm:t>
        <a:bodyPr/>
        <a:lstStyle/>
        <a:p>
          <a:endParaRPr lang="en-SG"/>
        </a:p>
      </dgm:t>
    </dgm:pt>
    <dgm:pt modelId="{059CCA09-7A75-438D-84FA-CE1D52CADDBE}" type="pres">
      <dgm:prSet presAssocID="{86431BEF-4216-4A24-950E-0C57CEE9E946}" presName="parentText" presStyleLbl="node1" presStyleIdx="0" presStyleCnt="2">
        <dgm:presLayoutVars>
          <dgm:chMax val="1"/>
          <dgm:bulletEnabled val="1"/>
        </dgm:presLayoutVars>
      </dgm:prSet>
      <dgm:spPr/>
      <dgm:t>
        <a:bodyPr/>
        <a:lstStyle/>
        <a:p>
          <a:endParaRPr lang="en-SG"/>
        </a:p>
      </dgm:t>
    </dgm:pt>
    <dgm:pt modelId="{3C602C18-52A6-4B37-B58F-C493455AAB27}" type="pres">
      <dgm:prSet presAssocID="{86431BEF-4216-4A24-950E-0C57CEE9E946}" presName="descendantText" presStyleLbl="alignAccFollowNode1" presStyleIdx="0" presStyleCnt="2" custLinFactNeighborY="0">
        <dgm:presLayoutVars>
          <dgm:bulletEnabled val="1"/>
        </dgm:presLayoutVars>
      </dgm:prSet>
      <dgm:spPr/>
      <dgm:t>
        <a:bodyPr/>
        <a:lstStyle/>
        <a:p>
          <a:endParaRPr lang="en-SG"/>
        </a:p>
      </dgm:t>
    </dgm:pt>
    <dgm:pt modelId="{CE891498-A2A1-4E9E-B259-EB05254A2413}" type="pres">
      <dgm:prSet presAssocID="{F7D7E015-B0BD-4BEF-8B8A-4A38C8C0D360}" presName="sp" presStyleCnt="0"/>
      <dgm:spPr/>
      <dgm:t>
        <a:bodyPr/>
        <a:lstStyle/>
        <a:p>
          <a:endParaRPr lang="en-SG"/>
        </a:p>
      </dgm:t>
    </dgm:pt>
    <dgm:pt modelId="{B8F23657-8BD1-45BB-9AF3-8385F6841CD8}" type="pres">
      <dgm:prSet presAssocID="{AB0B90A8-4B89-4F61-821A-6C6E6720AB85}" presName="linNode" presStyleCnt="0"/>
      <dgm:spPr/>
      <dgm:t>
        <a:bodyPr/>
        <a:lstStyle/>
        <a:p>
          <a:endParaRPr lang="en-SG"/>
        </a:p>
      </dgm:t>
    </dgm:pt>
    <dgm:pt modelId="{84588AF9-EBBB-4489-9B7A-D5161D7ECC92}" type="pres">
      <dgm:prSet presAssocID="{AB0B90A8-4B89-4F61-821A-6C6E6720AB85}" presName="parentText" presStyleLbl="node1" presStyleIdx="1" presStyleCnt="2">
        <dgm:presLayoutVars>
          <dgm:chMax val="1"/>
          <dgm:bulletEnabled val="1"/>
        </dgm:presLayoutVars>
      </dgm:prSet>
      <dgm:spPr/>
      <dgm:t>
        <a:bodyPr/>
        <a:lstStyle/>
        <a:p>
          <a:endParaRPr lang="en-SG"/>
        </a:p>
      </dgm:t>
    </dgm:pt>
    <dgm:pt modelId="{1930FB4E-3D9D-4973-B541-2C7DE9D49DA6}" type="pres">
      <dgm:prSet presAssocID="{AB0B90A8-4B89-4F61-821A-6C6E6720AB85}" presName="descendantText" presStyleLbl="alignAccFollow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SG"/>
        </a:p>
      </dgm:t>
    </dgm:pt>
  </dgm:ptLst>
  <dgm:cxnLst>
    <dgm:cxn modelId="{6B2319FA-5E70-4CD4-9D52-2AA5CE164793}" type="presOf" srcId="{1D3CB676-B476-4DF7-8899-890363B6276B}" destId="{5A5CCB17-9920-474B-8032-2A79E0A65AF7}" srcOrd="0" destOrd="0" presId="urn:microsoft.com/office/officeart/2005/8/layout/vList5"/>
    <dgm:cxn modelId="{9340EA0E-0503-4DCA-B844-7112A13BB27B}" srcId="{AB0B90A8-4B89-4F61-821A-6C6E6720AB85}" destId="{2972BFCD-CB0E-40E0-BB58-E66896064861}" srcOrd="1" destOrd="0" parTransId="{0B8A03BA-F6B4-489B-9D5E-1B9B32E6C80F}" sibTransId="{D7846D56-CABC-444D-AF59-E45D42E30525}"/>
    <dgm:cxn modelId="{CE67F68C-9317-46B7-95CC-98328EA3EA65}" srcId="{86431BEF-4216-4A24-950E-0C57CEE9E946}" destId="{B2E8A922-70F2-4FF1-B2E8-2297C49AE5DA}" srcOrd="1" destOrd="0" parTransId="{8C84AD9D-C24E-46E8-B427-2A63E5E24EE4}" sibTransId="{071FED45-D37F-4856-8BF5-62D03C7CD591}"/>
    <dgm:cxn modelId="{8C24895F-9C90-4BC0-9308-713F4BA57410}" srcId="{86431BEF-4216-4A24-950E-0C57CEE9E946}" destId="{2DB61049-DFEB-4EC5-9CFF-FAA625CEF75F}" srcOrd="0" destOrd="0" parTransId="{BB5B62E9-D225-4AA1-9FE0-CFD57E9C5AF2}" sibTransId="{0AC27A94-FEEA-4388-A85F-08A98E2B9417}"/>
    <dgm:cxn modelId="{87C63DF9-9C81-46EE-B5B5-D2CF4E6F8C2B}" type="presOf" srcId="{86431BEF-4216-4A24-950E-0C57CEE9E946}" destId="{059CCA09-7A75-438D-84FA-CE1D52CADDBE}" srcOrd="0" destOrd="0" presId="urn:microsoft.com/office/officeart/2005/8/layout/vList5"/>
    <dgm:cxn modelId="{D64E10F0-344C-4319-9BDD-8A0869D913DB}" type="presOf" srcId="{2972BFCD-CB0E-40E0-BB58-E66896064861}" destId="{1930FB4E-3D9D-4973-B541-2C7DE9D49DA6}" srcOrd="0" destOrd="1" presId="urn:microsoft.com/office/officeart/2005/8/layout/vList5"/>
    <dgm:cxn modelId="{813DA105-FE36-4F89-B85C-9B2B81909D72}" type="presOf" srcId="{2DB61049-DFEB-4EC5-9CFF-FAA625CEF75F}" destId="{3C602C18-52A6-4B37-B58F-C493455AAB27}" srcOrd="0" destOrd="0" presId="urn:microsoft.com/office/officeart/2005/8/layout/vList5"/>
    <dgm:cxn modelId="{FA013FCD-A61E-46C0-A9A6-ECAFE38A6D9F}" srcId="{1D3CB676-B476-4DF7-8899-890363B6276B}" destId="{AB0B90A8-4B89-4F61-821A-6C6E6720AB85}" srcOrd="1" destOrd="0" parTransId="{7C3BBCD8-019F-4E34-B762-F1CB20E2D81A}" sibTransId="{26A98DCB-E7B0-42B6-B3D8-074F863B5FFB}"/>
    <dgm:cxn modelId="{466B86CE-B7B3-44C7-A1A9-9694E70FB062}" srcId="{AB0B90A8-4B89-4F61-821A-6C6E6720AB85}" destId="{D520DA83-AA8C-409C-8385-52850CF2D298}" srcOrd="0" destOrd="0" parTransId="{CD275893-D967-42D8-8ADB-EF25B02F110F}" sibTransId="{2ACC9742-469F-47C1-BF26-3DFAAEDB928E}"/>
    <dgm:cxn modelId="{66B358FF-521D-4D3D-B419-EBF1F9476177}" type="presOf" srcId="{B2E8A922-70F2-4FF1-B2E8-2297C49AE5DA}" destId="{3C602C18-52A6-4B37-B58F-C493455AAB27}" srcOrd="0" destOrd="1" presId="urn:microsoft.com/office/officeart/2005/8/layout/vList5"/>
    <dgm:cxn modelId="{A56935D6-054E-4E22-BA30-D9CFBB7D9560}" type="presOf" srcId="{D520DA83-AA8C-409C-8385-52850CF2D298}" destId="{1930FB4E-3D9D-4973-B541-2C7DE9D49DA6}" srcOrd="0" destOrd="0" presId="urn:microsoft.com/office/officeart/2005/8/layout/vList5"/>
    <dgm:cxn modelId="{A71FC5FF-E811-4CC6-B48D-65B5DCDBF822}" type="presOf" srcId="{AB0B90A8-4B89-4F61-821A-6C6E6720AB85}" destId="{84588AF9-EBBB-4489-9B7A-D5161D7ECC92}" srcOrd="0" destOrd="0" presId="urn:microsoft.com/office/officeart/2005/8/layout/vList5"/>
    <dgm:cxn modelId="{E9922708-A248-45B4-AB4E-AB360B081D49}" srcId="{1D3CB676-B476-4DF7-8899-890363B6276B}" destId="{86431BEF-4216-4A24-950E-0C57CEE9E946}" srcOrd="0" destOrd="0" parTransId="{D2CC9C91-B776-4041-84E9-F1457F8F296E}" sibTransId="{F7D7E015-B0BD-4BEF-8B8A-4A38C8C0D360}"/>
    <dgm:cxn modelId="{37568008-8646-4ACA-9D83-7B97DFB37C5C}" type="presParOf" srcId="{5A5CCB17-9920-474B-8032-2A79E0A65AF7}" destId="{0F68FD50-CB22-4CCB-BC36-53C789372F67}" srcOrd="0" destOrd="0" presId="urn:microsoft.com/office/officeart/2005/8/layout/vList5"/>
    <dgm:cxn modelId="{E4714A79-85B9-49F6-8881-0BF4B9C3CEF6}" type="presParOf" srcId="{0F68FD50-CB22-4CCB-BC36-53C789372F67}" destId="{059CCA09-7A75-438D-84FA-CE1D52CADDBE}" srcOrd="0" destOrd="0" presId="urn:microsoft.com/office/officeart/2005/8/layout/vList5"/>
    <dgm:cxn modelId="{1428EAFA-34C6-4B33-B4E6-DE85A23864DC}" type="presParOf" srcId="{0F68FD50-CB22-4CCB-BC36-53C789372F67}" destId="{3C602C18-52A6-4B37-B58F-C493455AAB27}" srcOrd="1" destOrd="0" presId="urn:microsoft.com/office/officeart/2005/8/layout/vList5"/>
    <dgm:cxn modelId="{9813D1D8-0FF5-49D5-AF38-4C6D238695E1}" type="presParOf" srcId="{5A5CCB17-9920-474B-8032-2A79E0A65AF7}" destId="{CE891498-A2A1-4E9E-B259-EB05254A2413}" srcOrd="1" destOrd="0" presId="urn:microsoft.com/office/officeart/2005/8/layout/vList5"/>
    <dgm:cxn modelId="{F2EF3C08-88C1-4906-866B-C3B234C24F27}" type="presParOf" srcId="{5A5CCB17-9920-474B-8032-2A79E0A65AF7}" destId="{B8F23657-8BD1-45BB-9AF3-8385F6841CD8}" srcOrd="2" destOrd="0" presId="urn:microsoft.com/office/officeart/2005/8/layout/vList5"/>
    <dgm:cxn modelId="{5EEEED01-61C6-4498-B842-FDA50D2F3DB4}" type="presParOf" srcId="{B8F23657-8BD1-45BB-9AF3-8385F6841CD8}" destId="{84588AF9-EBBB-4489-9B7A-D5161D7ECC92}" srcOrd="0" destOrd="0" presId="urn:microsoft.com/office/officeart/2005/8/layout/vList5"/>
    <dgm:cxn modelId="{F9AB90B0-24F3-4335-BEEB-BD54A217C21B}" type="presParOf" srcId="{B8F23657-8BD1-45BB-9AF3-8385F6841CD8}" destId="{1930FB4E-3D9D-4973-B541-2C7DE9D49DA6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AEAE11DF-4F1E-4A8E-AC41-56970B466692}" type="doc">
      <dgm:prSet loTypeId="urn:microsoft.com/office/officeart/2005/8/layout/default#1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SG"/>
        </a:p>
      </dgm:t>
    </dgm:pt>
    <dgm:pt modelId="{4A7AFB92-346A-4CF6-9BB6-9706B9EDFDF3}">
      <dgm:prSet phldrT="[Text]" custT="1"/>
      <dgm:spPr/>
      <dgm:t>
        <a:bodyPr/>
        <a:lstStyle/>
        <a:p>
          <a:r>
            <a:rPr lang="en-SG" sz="3200" dirty="0" smtClean="0"/>
            <a:t>Remediation in nuclear polluted waters containing Strontium</a:t>
          </a:r>
          <a:endParaRPr lang="en-SG" sz="3200" dirty="0"/>
        </a:p>
      </dgm:t>
    </dgm:pt>
    <dgm:pt modelId="{21516221-ED7C-44FC-9C84-C6981D52907D}" type="parTrans" cxnId="{9A18EF78-3CDF-4B85-A8EE-6FFDAEC82DF4}">
      <dgm:prSet/>
      <dgm:spPr/>
      <dgm:t>
        <a:bodyPr/>
        <a:lstStyle/>
        <a:p>
          <a:endParaRPr lang="en-SG"/>
        </a:p>
      </dgm:t>
    </dgm:pt>
    <dgm:pt modelId="{C214E219-8D12-4590-AA03-95C9F1C8B0AD}" type="sibTrans" cxnId="{9A18EF78-3CDF-4B85-A8EE-6FFDAEC82DF4}">
      <dgm:prSet/>
      <dgm:spPr/>
      <dgm:t>
        <a:bodyPr/>
        <a:lstStyle/>
        <a:p>
          <a:endParaRPr lang="en-SG"/>
        </a:p>
      </dgm:t>
    </dgm:pt>
    <dgm:pt modelId="{58D8E4E2-811A-4F45-9C6C-5578BDD4DE9A}">
      <dgm:prSet phldrT="[Text]" custT="1"/>
      <dgm:spPr/>
      <dgm:t>
        <a:bodyPr/>
        <a:lstStyle/>
        <a:p>
          <a:r>
            <a:rPr lang="en-SG" sz="3200" dirty="0" smtClean="0"/>
            <a:t>Remediation of polluted wastewaters due to improper water treatment processes</a:t>
          </a:r>
          <a:endParaRPr lang="en-SG" sz="3200" dirty="0"/>
        </a:p>
      </dgm:t>
    </dgm:pt>
    <dgm:pt modelId="{0B047E97-AB92-46E3-BF50-5AFE374C729A}" type="parTrans" cxnId="{3AE3B3BB-D966-44F1-8D62-70CCE3F56E67}">
      <dgm:prSet/>
      <dgm:spPr/>
      <dgm:t>
        <a:bodyPr/>
        <a:lstStyle/>
        <a:p>
          <a:endParaRPr lang="en-SG"/>
        </a:p>
      </dgm:t>
    </dgm:pt>
    <dgm:pt modelId="{550A6463-B6A1-4830-A167-E24CDF4C9FD3}" type="sibTrans" cxnId="{3AE3B3BB-D966-44F1-8D62-70CCE3F56E67}">
      <dgm:prSet/>
      <dgm:spPr/>
      <dgm:t>
        <a:bodyPr/>
        <a:lstStyle/>
        <a:p>
          <a:endParaRPr lang="en-SG"/>
        </a:p>
      </dgm:t>
    </dgm:pt>
    <dgm:pt modelId="{5EF4DD83-C7C7-409A-9A1E-021A40E30A10}" type="pres">
      <dgm:prSet presAssocID="{AEAE11DF-4F1E-4A8E-AC41-56970B466692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SG"/>
        </a:p>
      </dgm:t>
    </dgm:pt>
    <dgm:pt modelId="{0DE9250F-4C21-4875-93BD-6E2C6863D7C7}" type="pres">
      <dgm:prSet presAssocID="{4A7AFB92-346A-4CF6-9BB6-9706B9EDFDF3}" presName="node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SG"/>
        </a:p>
      </dgm:t>
    </dgm:pt>
    <dgm:pt modelId="{D5E43D06-98C9-4326-B58A-A5306100E9C4}" type="pres">
      <dgm:prSet presAssocID="{C214E219-8D12-4590-AA03-95C9F1C8B0AD}" presName="sibTrans" presStyleCnt="0"/>
      <dgm:spPr/>
      <dgm:t>
        <a:bodyPr/>
        <a:lstStyle/>
        <a:p>
          <a:endParaRPr lang="en-SG"/>
        </a:p>
      </dgm:t>
    </dgm:pt>
    <dgm:pt modelId="{06DE52E0-7E89-4E58-9D82-7BC47A1A10BE}" type="pres">
      <dgm:prSet presAssocID="{58D8E4E2-811A-4F45-9C6C-5578BDD4DE9A}" presName="node" presStyleLbl="node1" presStyleIdx="1" presStyleCnt="2" custLinFactNeighborY="-40">
        <dgm:presLayoutVars>
          <dgm:bulletEnabled val="1"/>
        </dgm:presLayoutVars>
      </dgm:prSet>
      <dgm:spPr/>
      <dgm:t>
        <a:bodyPr/>
        <a:lstStyle/>
        <a:p>
          <a:endParaRPr lang="en-SG"/>
        </a:p>
      </dgm:t>
    </dgm:pt>
  </dgm:ptLst>
  <dgm:cxnLst>
    <dgm:cxn modelId="{3AE3B3BB-D966-44F1-8D62-70CCE3F56E67}" srcId="{AEAE11DF-4F1E-4A8E-AC41-56970B466692}" destId="{58D8E4E2-811A-4F45-9C6C-5578BDD4DE9A}" srcOrd="1" destOrd="0" parTransId="{0B047E97-AB92-46E3-BF50-5AFE374C729A}" sibTransId="{550A6463-B6A1-4830-A167-E24CDF4C9FD3}"/>
    <dgm:cxn modelId="{6FCB3187-9F3C-4287-A9D8-0B21C44C7F3C}" type="presOf" srcId="{58D8E4E2-811A-4F45-9C6C-5578BDD4DE9A}" destId="{06DE52E0-7E89-4E58-9D82-7BC47A1A10BE}" srcOrd="0" destOrd="0" presId="urn:microsoft.com/office/officeart/2005/8/layout/default#1"/>
    <dgm:cxn modelId="{9B8AB7A3-DF3A-449B-9E9D-CB13C3BEC484}" type="presOf" srcId="{AEAE11DF-4F1E-4A8E-AC41-56970B466692}" destId="{5EF4DD83-C7C7-409A-9A1E-021A40E30A10}" srcOrd="0" destOrd="0" presId="urn:microsoft.com/office/officeart/2005/8/layout/default#1"/>
    <dgm:cxn modelId="{9A18EF78-3CDF-4B85-A8EE-6FFDAEC82DF4}" srcId="{AEAE11DF-4F1E-4A8E-AC41-56970B466692}" destId="{4A7AFB92-346A-4CF6-9BB6-9706B9EDFDF3}" srcOrd="0" destOrd="0" parTransId="{21516221-ED7C-44FC-9C84-C6981D52907D}" sibTransId="{C214E219-8D12-4590-AA03-95C9F1C8B0AD}"/>
    <dgm:cxn modelId="{12BEE377-63A9-4F9E-8831-49C3C2104D9A}" type="presOf" srcId="{4A7AFB92-346A-4CF6-9BB6-9706B9EDFDF3}" destId="{0DE9250F-4C21-4875-93BD-6E2C6863D7C7}" srcOrd="0" destOrd="0" presId="urn:microsoft.com/office/officeart/2005/8/layout/default#1"/>
    <dgm:cxn modelId="{699E9E18-56A5-4197-8BC9-D0F91672F211}" type="presParOf" srcId="{5EF4DD83-C7C7-409A-9A1E-021A40E30A10}" destId="{0DE9250F-4C21-4875-93BD-6E2C6863D7C7}" srcOrd="0" destOrd="0" presId="urn:microsoft.com/office/officeart/2005/8/layout/default#1"/>
    <dgm:cxn modelId="{F7F190D8-6ED5-4636-BA1C-D39889CA299B}" type="presParOf" srcId="{5EF4DD83-C7C7-409A-9A1E-021A40E30A10}" destId="{D5E43D06-98C9-4326-B58A-A5306100E9C4}" srcOrd="1" destOrd="0" presId="urn:microsoft.com/office/officeart/2005/8/layout/default#1"/>
    <dgm:cxn modelId="{34E4ECF4-3F63-4D68-A14C-80EC7E610494}" type="presParOf" srcId="{5EF4DD83-C7C7-409A-9A1E-021A40E30A10}" destId="{06DE52E0-7E89-4E58-9D82-7BC47A1A10BE}" srcOrd="2" destOrd="0" presId="urn:microsoft.com/office/officeart/2005/8/layout/default#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0C3346F-DB4D-4CF2-A9C2-3F70FA853221}" type="doc">
      <dgm:prSet loTypeId="urn:microsoft.com/office/officeart/2005/8/layout/pyramid2" loCatId="list" qsTypeId="urn:microsoft.com/office/officeart/2005/8/quickstyle/simple1" qsCatId="simple" csTypeId="urn:microsoft.com/office/officeart/2005/8/colors/accent6_3" csCatId="accent6" phldr="1"/>
      <dgm:spPr/>
    </dgm:pt>
    <dgm:pt modelId="{5CCB58BF-F016-4EEF-847F-121B08CE080A}">
      <dgm:prSet phldrT="[Text]" custT="1"/>
      <dgm:spPr/>
      <dgm:t>
        <a:bodyPr/>
        <a:lstStyle/>
        <a:p>
          <a:r>
            <a:rPr lang="en-SG" sz="2000" dirty="0" smtClean="0"/>
            <a:t>Acceptable human threshold: 1.3 ppm </a:t>
          </a:r>
          <a:br>
            <a:rPr lang="en-SG" sz="2000" dirty="0" smtClean="0"/>
          </a:br>
          <a:r>
            <a:rPr lang="en-SG" sz="1400" dirty="0" smtClean="0"/>
            <a:t>(US EPA, </a:t>
          </a:r>
          <a:r>
            <a:rPr lang="en-SG" sz="1400" dirty="0" err="1" smtClean="0"/>
            <a:t>n.d.</a:t>
          </a:r>
          <a:r>
            <a:rPr lang="en-SG" sz="1400" dirty="0" smtClean="0"/>
            <a:t>)</a:t>
          </a:r>
          <a:endParaRPr lang="en-SG" sz="1400" dirty="0"/>
        </a:p>
      </dgm:t>
    </dgm:pt>
    <dgm:pt modelId="{DEBEA50A-8DDF-41FC-92CE-D153D1EF7299}" type="parTrans" cxnId="{80A91918-729F-4B18-8FBE-1C8DDF69A38E}">
      <dgm:prSet/>
      <dgm:spPr/>
      <dgm:t>
        <a:bodyPr/>
        <a:lstStyle/>
        <a:p>
          <a:endParaRPr lang="en-SG"/>
        </a:p>
      </dgm:t>
    </dgm:pt>
    <dgm:pt modelId="{833B6277-A3B5-48A6-99F6-8A211755AE62}" type="sibTrans" cxnId="{80A91918-729F-4B18-8FBE-1C8DDF69A38E}">
      <dgm:prSet/>
      <dgm:spPr/>
      <dgm:t>
        <a:bodyPr/>
        <a:lstStyle/>
        <a:p>
          <a:endParaRPr lang="en-SG"/>
        </a:p>
      </dgm:t>
    </dgm:pt>
    <dgm:pt modelId="{F711426B-5765-4708-8932-1DA304AD7195}">
      <dgm:prSet phldrT="[Text]" custT="1"/>
      <dgm:spPr/>
      <dgm:t>
        <a:bodyPr/>
        <a:lstStyle/>
        <a:p>
          <a:r>
            <a:rPr lang="en-SG" sz="1800" dirty="0" smtClean="0"/>
            <a:t>Ocean: 0.00025 ppm in water and up to 100 ppm in sediments </a:t>
          </a:r>
          <a:r>
            <a:rPr lang="en-SG" sz="1400" dirty="0" smtClean="0"/>
            <a:t/>
          </a:r>
          <a:br>
            <a:rPr lang="en-SG" sz="1400" dirty="0" smtClean="0"/>
          </a:br>
          <a:r>
            <a:rPr lang="en-SG" sz="1400" dirty="0" smtClean="0"/>
            <a:t>(Neal Blossom, </a:t>
          </a:r>
          <a:r>
            <a:rPr lang="en-SG" sz="1400" dirty="0" err="1" smtClean="0"/>
            <a:t>n.d.</a:t>
          </a:r>
          <a:r>
            <a:rPr lang="en-SG" sz="1400" dirty="0" smtClean="0"/>
            <a:t>)</a:t>
          </a:r>
          <a:endParaRPr lang="en-SG" sz="1400" dirty="0"/>
        </a:p>
      </dgm:t>
    </dgm:pt>
    <dgm:pt modelId="{B7792502-494F-4324-B903-E80807329824}" type="parTrans" cxnId="{0200B751-FDDA-478B-A726-AC4BB725113B}">
      <dgm:prSet/>
      <dgm:spPr/>
      <dgm:t>
        <a:bodyPr/>
        <a:lstStyle/>
        <a:p>
          <a:endParaRPr lang="en-SG"/>
        </a:p>
      </dgm:t>
    </dgm:pt>
    <dgm:pt modelId="{06A6A8B3-CBEA-4298-BBCD-B9DD0455BE45}" type="sibTrans" cxnId="{0200B751-FDDA-478B-A726-AC4BB725113B}">
      <dgm:prSet/>
      <dgm:spPr/>
      <dgm:t>
        <a:bodyPr/>
        <a:lstStyle/>
        <a:p>
          <a:endParaRPr lang="en-SG"/>
        </a:p>
      </dgm:t>
    </dgm:pt>
    <dgm:pt modelId="{640197F2-CC14-4D51-89E9-7B9A163C88DD}" type="pres">
      <dgm:prSet presAssocID="{80C3346F-DB4D-4CF2-A9C2-3F70FA853221}" presName="compositeShape" presStyleCnt="0">
        <dgm:presLayoutVars>
          <dgm:dir/>
          <dgm:resizeHandles/>
        </dgm:presLayoutVars>
      </dgm:prSet>
      <dgm:spPr/>
    </dgm:pt>
    <dgm:pt modelId="{B74F868A-DD2F-4BF8-BBF2-7407D2278359}" type="pres">
      <dgm:prSet presAssocID="{80C3346F-DB4D-4CF2-A9C2-3F70FA853221}" presName="pyramid" presStyleLbl="node1" presStyleIdx="0" presStyleCnt="1" custLinFactNeighborX="-70464" custLinFactNeighborY="5381"/>
      <dgm:spPr/>
    </dgm:pt>
    <dgm:pt modelId="{667D3C4D-DC85-4E73-90AE-987458D14D19}" type="pres">
      <dgm:prSet presAssocID="{80C3346F-DB4D-4CF2-A9C2-3F70FA853221}" presName="theList" presStyleCnt="0"/>
      <dgm:spPr/>
    </dgm:pt>
    <dgm:pt modelId="{CA3D6C64-91D8-46B4-94D2-5F993EF10571}" type="pres">
      <dgm:prSet presAssocID="{5CCB58BF-F016-4EEF-847F-121B08CE080A}" presName="aNode" presStyleLbl="fgAcc1" presStyleIdx="0" presStyleCnt="2">
        <dgm:presLayoutVars>
          <dgm:bulletEnabled val="1"/>
        </dgm:presLayoutVars>
      </dgm:prSet>
      <dgm:spPr/>
      <dgm:t>
        <a:bodyPr/>
        <a:lstStyle/>
        <a:p>
          <a:endParaRPr lang="en-SG"/>
        </a:p>
      </dgm:t>
    </dgm:pt>
    <dgm:pt modelId="{12613E76-C064-4356-8BAE-C447165699B2}" type="pres">
      <dgm:prSet presAssocID="{5CCB58BF-F016-4EEF-847F-121B08CE080A}" presName="aSpace" presStyleCnt="0"/>
      <dgm:spPr/>
    </dgm:pt>
    <dgm:pt modelId="{E0ABE5D1-2162-4D6B-B395-9361AA5AF0AC}" type="pres">
      <dgm:prSet presAssocID="{F711426B-5765-4708-8932-1DA304AD7195}" presName="aNode" presStyleLbl="fgAcc1" presStyleIdx="1" presStyleCnt="2" custScaleY="138027">
        <dgm:presLayoutVars>
          <dgm:bulletEnabled val="1"/>
        </dgm:presLayoutVars>
      </dgm:prSet>
      <dgm:spPr/>
      <dgm:t>
        <a:bodyPr/>
        <a:lstStyle/>
        <a:p>
          <a:endParaRPr lang="en-SG"/>
        </a:p>
      </dgm:t>
    </dgm:pt>
    <dgm:pt modelId="{0B7E953D-F679-46A4-BEBE-86389DE0B742}" type="pres">
      <dgm:prSet presAssocID="{F711426B-5765-4708-8932-1DA304AD7195}" presName="aSpace" presStyleCnt="0"/>
      <dgm:spPr/>
    </dgm:pt>
  </dgm:ptLst>
  <dgm:cxnLst>
    <dgm:cxn modelId="{8987A6CB-709E-49D1-82BC-F63D6DD5E8D4}" type="presOf" srcId="{5CCB58BF-F016-4EEF-847F-121B08CE080A}" destId="{CA3D6C64-91D8-46B4-94D2-5F993EF10571}" srcOrd="0" destOrd="0" presId="urn:microsoft.com/office/officeart/2005/8/layout/pyramid2"/>
    <dgm:cxn modelId="{80A91918-729F-4B18-8FBE-1C8DDF69A38E}" srcId="{80C3346F-DB4D-4CF2-A9C2-3F70FA853221}" destId="{5CCB58BF-F016-4EEF-847F-121B08CE080A}" srcOrd="0" destOrd="0" parTransId="{DEBEA50A-8DDF-41FC-92CE-D153D1EF7299}" sibTransId="{833B6277-A3B5-48A6-99F6-8A211755AE62}"/>
    <dgm:cxn modelId="{0200B751-FDDA-478B-A726-AC4BB725113B}" srcId="{80C3346F-DB4D-4CF2-A9C2-3F70FA853221}" destId="{F711426B-5765-4708-8932-1DA304AD7195}" srcOrd="1" destOrd="0" parTransId="{B7792502-494F-4324-B903-E80807329824}" sibTransId="{06A6A8B3-CBEA-4298-BBCD-B9DD0455BE45}"/>
    <dgm:cxn modelId="{9BFC0622-FBEF-4269-9129-176651B7C9BB}" type="presOf" srcId="{F711426B-5765-4708-8932-1DA304AD7195}" destId="{E0ABE5D1-2162-4D6B-B395-9361AA5AF0AC}" srcOrd="0" destOrd="0" presId="urn:microsoft.com/office/officeart/2005/8/layout/pyramid2"/>
    <dgm:cxn modelId="{DF23C3FE-18B2-4C26-A228-B6A14FAD6407}" type="presOf" srcId="{80C3346F-DB4D-4CF2-A9C2-3F70FA853221}" destId="{640197F2-CC14-4D51-89E9-7B9A163C88DD}" srcOrd="0" destOrd="0" presId="urn:microsoft.com/office/officeart/2005/8/layout/pyramid2"/>
    <dgm:cxn modelId="{E6C41B3A-2DE3-4929-91B8-2D1CE3BD5CF5}" type="presParOf" srcId="{640197F2-CC14-4D51-89E9-7B9A163C88DD}" destId="{B74F868A-DD2F-4BF8-BBF2-7407D2278359}" srcOrd="0" destOrd="0" presId="urn:microsoft.com/office/officeart/2005/8/layout/pyramid2"/>
    <dgm:cxn modelId="{BFA34DA3-54B2-42BD-BD34-F0237BC2314A}" type="presParOf" srcId="{640197F2-CC14-4D51-89E9-7B9A163C88DD}" destId="{667D3C4D-DC85-4E73-90AE-987458D14D19}" srcOrd="1" destOrd="0" presId="urn:microsoft.com/office/officeart/2005/8/layout/pyramid2"/>
    <dgm:cxn modelId="{133185E7-D832-4A02-A192-871EAE0D911C}" type="presParOf" srcId="{667D3C4D-DC85-4E73-90AE-987458D14D19}" destId="{CA3D6C64-91D8-46B4-94D2-5F993EF10571}" srcOrd="0" destOrd="0" presId="urn:microsoft.com/office/officeart/2005/8/layout/pyramid2"/>
    <dgm:cxn modelId="{292AE18B-2C22-412A-8EF4-29B506350386}" type="presParOf" srcId="{667D3C4D-DC85-4E73-90AE-987458D14D19}" destId="{12613E76-C064-4356-8BAE-C447165699B2}" srcOrd="1" destOrd="0" presId="urn:microsoft.com/office/officeart/2005/8/layout/pyramid2"/>
    <dgm:cxn modelId="{26E83907-71EA-4045-9BCF-A40D382924AB}" type="presParOf" srcId="{667D3C4D-DC85-4E73-90AE-987458D14D19}" destId="{E0ABE5D1-2162-4D6B-B395-9361AA5AF0AC}" srcOrd="2" destOrd="0" presId="urn:microsoft.com/office/officeart/2005/8/layout/pyramid2"/>
    <dgm:cxn modelId="{6464DA7A-C891-44BA-9572-43DB8E284594}" type="presParOf" srcId="{667D3C4D-DC85-4E73-90AE-987458D14D19}" destId="{0B7E953D-F679-46A4-BEBE-86389DE0B742}" srcOrd="3" destOrd="0" presId="urn:microsoft.com/office/officeart/2005/8/layout/pyramid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E2184FF-CAED-4741-8241-198289AE4F03}" type="doc">
      <dgm:prSet loTypeId="urn:microsoft.com/office/officeart/2005/8/layout/chevron2" loCatId="process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SG"/>
        </a:p>
      </dgm:t>
    </dgm:pt>
    <dgm:pt modelId="{015DBD1C-4FB9-40B0-8CC5-E0F57CBBF9EC}">
      <dgm:prSet phldrT="[Text]"/>
      <dgm:spPr/>
      <dgm:t>
        <a:bodyPr/>
        <a:lstStyle/>
        <a:p>
          <a:endParaRPr lang="en-SG" dirty="0"/>
        </a:p>
      </dgm:t>
    </dgm:pt>
    <dgm:pt modelId="{17C02BAE-322C-4C12-9491-81BEF9A0C016}" type="parTrans" cxnId="{5769AB9F-D837-4674-A73D-AB4C2703E1CF}">
      <dgm:prSet/>
      <dgm:spPr/>
      <dgm:t>
        <a:bodyPr/>
        <a:lstStyle/>
        <a:p>
          <a:endParaRPr lang="en-SG"/>
        </a:p>
      </dgm:t>
    </dgm:pt>
    <dgm:pt modelId="{703138B5-4426-4AA3-B0F4-794F34564A40}" type="sibTrans" cxnId="{5769AB9F-D837-4674-A73D-AB4C2703E1CF}">
      <dgm:prSet/>
      <dgm:spPr/>
      <dgm:t>
        <a:bodyPr/>
        <a:lstStyle/>
        <a:p>
          <a:endParaRPr lang="en-SG"/>
        </a:p>
      </dgm:t>
    </dgm:pt>
    <dgm:pt modelId="{7D453580-DB18-4F32-A6D0-EA28F00682FF}">
      <dgm:prSet phldrT="[Text]"/>
      <dgm:spPr/>
      <dgm:t>
        <a:bodyPr/>
        <a:lstStyle/>
        <a:p>
          <a:pPr algn="l"/>
          <a:r>
            <a:rPr lang="en-SG" dirty="0" smtClean="0"/>
            <a:t>Using Live algae</a:t>
          </a:r>
          <a:endParaRPr lang="en-SG" dirty="0"/>
        </a:p>
      </dgm:t>
    </dgm:pt>
    <dgm:pt modelId="{AD8BE08C-7D4A-4279-85A4-0C08A34F1F9A}" type="parTrans" cxnId="{4CCEEB1A-CCCA-4D3D-AFE6-137E98480B49}">
      <dgm:prSet/>
      <dgm:spPr/>
      <dgm:t>
        <a:bodyPr/>
        <a:lstStyle/>
        <a:p>
          <a:endParaRPr lang="en-SG"/>
        </a:p>
      </dgm:t>
    </dgm:pt>
    <dgm:pt modelId="{3080134C-7D9F-47EB-8708-95D28978CAFF}" type="sibTrans" cxnId="{4CCEEB1A-CCCA-4D3D-AFE6-137E98480B49}">
      <dgm:prSet/>
      <dgm:spPr/>
      <dgm:t>
        <a:bodyPr/>
        <a:lstStyle/>
        <a:p>
          <a:endParaRPr lang="en-SG"/>
        </a:p>
      </dgm:t>
    </dgm:pt>
    <dgm:pt modelId="{B573E6F0-69AC-42AE-AB85-15A9061F535F}">
      <dgm:prSet phldrT="[Text]"/>
      <dgm:spPr/>
      <dgm:t>
        <a:bodyPr/>
        <a:lstStyle/>
        <a:p>
          <a:endParaRPr lang="en-SG" dirty="0"/>
        </a:p>
      </dgm:t>
    </dgm:pt>
    <dgm:pt modelId="{B724EBCB-24EA-4856-91B2-EADAD72765CC}" type="parTrans" cxnId="{3A02D2E2-2FA2-4BD9-B63C-23E8FC17FA01}">
      <dgm:prSet/>
      <dgm:spPr/>
      <dgm:t>
        <a:bodyPr/>
        <a:lstStyle/>
        <a:p>
          <a:endParaRPr lang="en-SG"/>
        </a:p>
      </dgm:t>
    </dgm:pt>
    <dgm:pt modelId="{E0796A67-6484-46ED-8F75-D964D83E2C60}" type="sibTrans" cxnId="{3A02D2E2-2FA2-4BD9-B63C-23E8FC17FA01}">
      <dgm:prSet/>
      <dgm:spPr/>
      <dgm:t>
        <a:bodyPr/>
        <a:lstStyle/>
        <a:p>
          <a:endParaRPr lang="en-SG"/>
        </a:p>
      </dgm:t>
    </dgm:pt>
    <dgm:pt modelId="{FB4FC06E-CC22-49AE-B965-C37323558D95}">
      <dgm:prSet phldrT="[Text]"/>
      <dgm:spPr/>
      <dgm:t>
        <a:bodyPr/>
        <a:lstStyle/>
        <a:p>
          <a:r>
            <a:rPr lang="en-SG" dirty="0" smtClean="0"/>
            <a:t>Using Dead &amp; Harvested algae</a:t>
          </a:r>
          <a:endParaRPr lang="en-SG" dirty="0"/>
        </a:p>
      </dgm:t>
    </dgm:pt>
    <dgm:pt modelId="{0915310D-8F13-4DEC-848C-502E49DA7597}" type="parTrans" cxnId="{B5055733-C62E-4A4A-A8B9-1878A45CD4AF}">
      <dgm:prSet/>
      <dgm:spPr/>
      <dgm:t>
        <a:bodyPr/>
        <a:lstStyle/>
        <a:p>
          <a:endParaRPr lang="en-SG"/>
        </a:p>
      </dgm:t>
    </dgm:pt>
    <dgm:pt modelId="{F2DEFE25-A9BD-429A-AD64-79592BFFD5D4}" type="sibTrans" cxnId="{B5055733-C62E-4A4A-A8B9-1878A45CD4AF}">
      <dgm:prSet/>
      <dgm:spPr/>
      <dgm:t>
        <a:bodyPr/>
        <a:lstStyle/>
        <a:p>
          <a:endParaRPr lang="en-SG"/>
        </a:p>
      </dgm:t>
    </dgm:pt>
    <dgm:pt modelId="{19DC8803-29B1-4694-94AE-16C70C39644A}" type="pres">
      <dgm:prSet presAssocID="{8E2184FF-CAED-4741-8241-198289AE4F03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SG"/>
        </a:p>
      </dgm:t>
    </dgm:pt>
    <dgm:pt modelId="{C2DE8735-15DD-4391-BD5E-ACF5796AE303}" type="pres">
      <dgm:prSet presAssocID="{015DBD1C-4FB9-40B0-8CC5-E0F57CBBF9EC}" presName="composite" presStyleCnt="0"/>
      <dgm:spPr/>
      <dgm:t>
        <a:bodyPr/>
        <a:lstStyle/>
        <a:p>
          <a:endParaRPr lang="en-SG"/>
        </a:p>
      </dgm:t>
    </dgm:pt>
    <dgm:pt modelId="{902FF57A-C9B7-45D1-AD55-C1B1132DA626}" type="pres">
      <dgm:prSet presAssocID="{015DBD1C-4FB9-40B0-8CC5-E0F57CBBF9EC}" presName="parentText" presStyleLbl="alignNode1" presStyleIdx="0" presStyleCnt="2">
        <dgm:presLayoutVars>
          <dgm:chMax val="1"/>
          <dgm:bulletEnabled val="1"/>
        </dgm:presLayoutVars>
      </dgm:prSet>
      <dgm:spPr/>
      <dgm:t>
        <a:bodyPr/>
        <a:lstStyle/>
        <a:p>
          <a:endParaRPr lang="en-SG"/>
        </a:p>
      </dgm:t>
    </dgm:pt>
    <dgm:pt modelId="{2D253E54-55AE-4282-90D4-B45CA7F48007}" type="pres">
      <dgm:prSet presAssocID="{015DBD1C-4FB9-40B0-8CC5-E0F57CBBF9EC}" presName="descendantText" presStyleLbl="alignAcc1" presStyleIdx="0" presStyleCnt="2">
        <dgm:presLayoutVars>
          <dgm:bulletEnabled val="1"/>
        </dgm:presLayoutVars>
      </dgm:prSet>
      <dgm:spPr/>
      <dgm:t>
        <a:bodyPr/>
        <a:lstStyle/>
        <a:p>
          <a:endParaRPr lang="en-SG"/>
        </a:p>
      </dgm:t>
    </dgm:pt>
    <dgm:pt modelId="{F875FCDE-EB6A-460F-9552-CB40B37E9219}" type="pres">
      <dgm:prSet presAssocID="{703138B5-4426-4AA3-B0F4-794F34564A40}" presName="sp" presStyleCnt="0"/>
      <dgm:spPr/>
      <dgm:t>
        <a:bodyPr/>
        <a:lstStyle/>
        <a:p>
          <a:endParaRPr lang="en-SG"/>
        </a:p>
      </dgm:t>
    </dgm:pt>
    <dgm:pt modelId="{513876D6-8E84-4817-A8C6-3AF1C86F9305}" type="pres">
      <dgm:prSet presAssocID="{B573E6F0-69AC-42AE-AB85-15A9061F535F}" presName="composite" presStyleCnt="0"/>
      <dgm:spPr/>
      <dgm:t>
        <a:bodyPr/>
        <a:lstStyle/>
        <a:p>
          <a:endParaRPr lang="en-SG"/>
        </a:p>
      </dgm:t>
    </dgm:pt>
    <dgm:pt modelId="{7B80AF95-C0B3-489C-A1D9-3262253D45AB}" type="pres">
      <dgm:prSet presAssocID="{B573E6F0-69AC-42AE-AB85-15A9061F535F}" presName="parentText" presStyleLbl="alignNode1" presStyleIdx="1" presStyleCnt="2">
        <dgm:presLayoutVars>
          <dgm:chMax val="1"/>
          <dgm:bulletEnabled val="1"/>
        </dgm:presLayoutVars>
      </dgm:prSet>
      <dgm:spPr/>
      <dgm:t>
        <a:bodyPr/>
        <a:lstStyle/>
        <a:p>
          <a:endParaRPr lang="en-SG"/>
        </a:p>
      </dgm:t>
    </dgm:pt>
    <dgm:pt modelId="{958B2D7C-6E1B-4128-93A6-42E202D8831B}" type="pres">
      <dgm:prSet presAssocID="{B573E6F0-69AC-42AE-AB85-15A9061F535F}" presName="descendantText" presStyleLbl="alignAcc1" presStyleIdx="1" presStyleCnt="2">
        <dgm:presLayoutVars>
          <dgm:bulletEnabled val="1"/>
        </dgm:presLayoutVars>
      </dgm:prSet>
      <dgm:spPr/>
      <dgm:t>
        <a:bodyPr/>
        <a:lstStyle/>
        <a:p>
          <a:endParaRPr lang="en-SG"/>
        </a:p>
      </dgm:t>
    </dgm:pt>
  </dgm:ptLst>
  <dgm:cxnLst>
    <dgm:cxn modelId="{3943F26C-3ABE-448F-8828-E77DC2AAF7B9}" type="presOf" srcId="{7D453580-DB18-4F32-A6D0-EA28F00682FF}" destId="{2D253E54-55AE-4282-90D4-B45CA7F48007}" srcOrd="0" destOrd="0" presId="urn:microsoft.com/office/officeart/2005/8/layout/chevron2"/>
    <dgm:cxn modelId="{3A02D2E2-2FA2-4BD9-B63C-23E8FC17FA01}" srcId="{8E2184FF-CAED-4741-8241-198289AE4F03}" destId="{B573E6F0-69AC-42AE-AB85-15A9061F535F}" srcOrd="1" destOrd="0" parTransId="{B724EBCB-24EA-4856-91B2-EADAD72765CC}" sibTransId="{E0796A67-6484-46ED-8F75-D964D83E2C60}"/>
    <dgm:cxn modelId="{6AFB9D54-E2D2-49C3-B536-182CDE0A5B28}" type="presOf" srcId="{015DBD1C-4FB9-40B0-8CC5-E0F57CBBF9EC}" destId="{902FF57A-C9B7-45D1-AD55-C1B1132DA626}" srcOrd="0" destOrd="0" presId="urn:microsoft.com/office/officeart/2005/8/layout/chevron2"/>
    <dgm:cxn modelId="{4CCEEB1A-CCCA-4D3D-AFE6-137E98480B49}" srcId="{015DBD1C-4FB9-40B0-8CC5-E0F57CBBF9EC}" destId="{7D453580-DB18-4F32-A6D0-EA28F00682FF}" srcOrd="0" destOrd="0" parTransId="{AD8BE08C-7D4A-4279-85A4-0C08A34F1F9A}" sibTransId="{3080134C-7D9F-47EB-8708-95D28978CAFF}"/>
    <dgm:cxn modelId="{5769AB9F-D837-4674-A73D-AB4C2703E1CF}" srcId="{8E2184FF-CAED-4741-8241-198289AE4F03}" destId="{015DBD1C-4FB9-40B0-8CC5-E0F57CBBF9EC}" srcOrd="0" destOrd="0" parTransId="{17C02BAE-322C-4C12-9491-81BEF9A0C016}" sibTransId="{703138B5-4426-4AA3-B0F4-794F34564A40}"/>
    <dgm:cxn modelId="{8A54206B-EE30-4EBA-8BB4-1615A05A464D}" type="presOf" srcId="{FB4FC06E-CC22-49AE-B965-C37323558D95}" destId="{958B2D7C-6E1B-4128-93A6-42E202D8831B}" srcOrd="0" destOrd="0" presId="urn:microsoft.com/office/officeart/2005/8/layout/chevron2"/>
    <dgm:cxn modelId="{D7173D98-7803-4518-9A21-2BC228165A57}" type="presOf" srcId="{8E2184FF-CAED-4741-8241-198289AE4F03}" destId="{19DC8803-29B1-4694-94AE-16C70C39644A}" srcOrd="0" destOrd="0" presId="urn:microsoft.com/office/officeart/2005/8/layout/chevron2"/>
    <dgm:cxn modelId="{DA60BBE8-6444-4EC9-ACCA-72A87DF34395}" type="presOf" srcId="{B573E6F0-69AC-42AE-AB85-15A9061F535F}" destId="{7B80AF95-C0B3-489C-A1D9-3262253D45AB}" srcOrd="0" destOrd="0" presId="urn:microsoft.com/office/officeart/2005/8/layout/chevron2"/>
    <dgm:cxn modelId="{B5055733-C62E-4A4A-A8B9-1878A45CD4AF}" srcId="{B573E6F0-69AC-42AE-AB85-15A9061F535F}" destId="{FB4FC06E-CC22-49AE-B965-C37323558D95}" srcOrd="0" destOrd="0" parTransId="{0915310D-8F13-4DEC-848C-502E49DA7597}" sibTransId="{F2DEFE25-A9BD-429A-AD64-79592BFFD5D4}"/>
    <dgm:cxn modelId="{956A1FE2-9722-4B8A-844F-76BC36D31D61}" type="presParOf" srcId="{19DC8803-29B1-4694-94AE-16C70C39644A}" destId="{C2DE8735-15DD-4391-BD5E-ACF5796AE303}" srcOrd="0" destOrd="0" presId="urn:microsoft.com/office/officeart/2005/8/layout/chevron2"/>
    <dgm:cxn modelId="{4BCA1DA3-D15F-4212-A947-092B14CDED13}" type="presParOf" srcId="{C2DE8735-15DD-4391-BD5E-ACF5796AE303}" destId="{902FF57A-C9B7-45D1-AD55-C1B1132DA626}" srcOrd="0" destOrd="0" presId="urn:microsoft.com/office/officeart/2005/8/layout/chevron2"/>
    <dgm:cxn modelId="{6967D896-3C71-4B47-9BD2-E1E4E2E6A269}" type="presParOf" srcId="{C2DE8735-15DD-4391-BD5E-ACF5796AE303}" destId="{2D253E54-55AE-4282-90D4-B45CA7F48007}" srcOrd="1" destOrd="0" presId="urn:microsoft.com/office/officeart/2005/8/layout/chevron2"/>
    <dgm:cxn modelId="{4941A598-E40D-4AD2-BDED-1AEA02D63451}" type="presParOf" srcId="{19DC8803-29B1-4694-94AE-16C70C39644A}" destId="{F875FCDE-EB6A-460F-9552-CB40B37E9219}" srcOrd="1" destOrd="0" presId="urn:microsoft.com/office/officeart/2005/8/layout/chevron2"/>
    <dgm:cxn modelId="{71C20412-F5C0-4F77-829F-CEE3B878AB52}" type="presParOf" srcId="{19DC8803-29B1-4694-94AE-16C70C39644A}" destId="{513876D6-8E84-4817-A8C6-3AF1C86F9305}" srcOrd="2" destOrd="0" presId="urn:microsoft.com/office/officeart/2005/8/layout/chevron2"/>
    <dgm:cxn modelId="{2A98E2C2-5906-4978-BC10-15F8B5C52AEF}" type="presParOf" srcId="{513876D6-8E84-4817-A8C6-3AF1C86F9305}" destId="{7B80AF95-C0B3-489C-A1D9-3262253D45AB}" srcOrd="0" destOrd="0" presId="urn:microsoft.com/office/officeart/2005/8/layout/chevron2"/>
    <dgm:cxn modelId="{363762A6-232F-4182-B020-8CD386A6D4F7}" type="presParOf" srcId="{513876D6-8E84-4817-A8C6-3AF1C86F9305}" destId="{958B2D7C-6E1B-4128-93A6-42E202D8831B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63CF096-2F8F-4C4A-863D-A9DAA63D0790}" type="doc">
      <dgm:prSet loTypeId="urn:microsoft.com/office/officeart/2005/8/layout/process1" loCatId="process" qsTypeId="urn:microsoft.com/office/officeart/2005/8/quickstyle/simple1" qsCatId="simple" csTypeId="urn:microsoft.com/office/officeart/2005/8/colors/colorful5" csCatId="colorful" phldr="1"/>
      <dgm:spPr/>
    </dgm:pt>
    <dgm:pt modelId="{CE4DB238-6C92-452E-91E3-7EF88622BE73}">
      <dgm:prSet phldrT="[Text]"/>
      <dgm:spPr/>
      <dgm:t>
        <a:bodyPr/>
        <a:lstStyle/>
        <a:p>
          <a:r>
            <a:rPr lang="en-SG" dirty="0" smtClean="0"/>
            <a:t>Minimum: </a:t>
          </a:r>
          <a:br>
            <a:rPr lang="en-SG" dirty="0" smtClean="0"/>
          </a:br>
          <a:r>
            <a:rPr lang="en-SG" dirty="0" smtClean="0"/>
            <a:t>DI Water</a:t>
          </a:r>
          <a:endParaRPr lang="en-SG" dirty="0"/>
        </a:p>
      </dgm:t>
    </dgm:pt>
    <dgm:pt modelId="{48106ED3-4EC0-4FE1-875B-D88997E9017B}" type="parTrans" cxnId="{8FF6CDE0-DE65-4399-844E-5C26A8F11B4B}">
      <dgm:prSet/>
      <dgm:spPr/>
      <dgm:t>
        <a:bodyPr/>
        <a:lstStyle/>
        <a:p>
          <a:endParaRPr lang="en-SG"/>
        </a:p>
      </dgm:t>
    </dgm:pt>
    <dgm:pt modelId="{70761A4B-22D9-4588-A08C-FC3091821E02}" type="sibTrans" cxnId="{8FF6CDE0-DE65-4399-844E-5C26A8F11B4B}">
      <dgm:prSet/>
      <dgm:spPr/>
      <dgm:t>
        <a:bodyPr/>
        <a:lstStyle/>
        <a:p>
          <a:endParaRPr lang="en-SG"/>
        </a:p>
      </dgm:t>
    </dgm:pt>
    <dgm:pt modelId="{77E7B68D-C630-4578-9606-86EC2D8C94AF}">
      <dgm:prSet phldrT="[Text]"/>
      <dgm:spPr/>
      <dgm:t>
        <a:bodyPr/>
        <a:lstStyle/>
        <a:p>
          <a:r>
            <a:rPr lang="en-SG" dirty="0" smtClean="0"/>
            <a:t>Upper Threshold: </a:t>
          </a:r>
          <a:br>
            <a:rPr lang="en-SG" dirty="0" smtClean="0"/>
          </a:br>
          <a:r>
            <a:rPr lang="en-SG" dirty="0" smtClean="0"/>
            <a:t>25 ppm</a:t>
          </a:r>
          <a:endParaRPr lang="en-SG" dirty="0"/>
        </a:p>
      </dgm:t>
    </dgm:pt>
    <dgm:pt modelId="{F07D4161-7080-4207-9AD9-2DFDC2004B0C}" type="parTrans" cxnId="{1DC656CE-9178-40F2-A206-0C0A61C0CF13}">
      <dgm:prSet/>
      <dgm:spPr/>
      <dgm:t>
        <a:bodyPr/>
        <a:lstStyle/>
        <a:p>
          <a:endParaRPr lang="en-SG"/>
        </a:p>
      </dgm:t>
    </dgm:pt>
    <dgm:pt modelId="{85B5B0CC-7883-4247-AA2C-80CE5D8899A9}" type="sibTrans" cxnId="{1DC656CE-9178-40F2-A206-0C0A61C0CF13}">
      <dgm:prSet/>
      <dgm:spPr/>
      <dgm:t>
        <a:bodyPr/>
        <a:lstStyle/>
        <a:p>
          <a:endParaRPr lang="en-SG"/>
        </a:p>
      </dgm:t>
    </dgm:pt>
    <dgm:pt modelId="{39F3A12F-BF31-42C0-AF42-F98222F0E4A8}">
      <dgm:prSet phldrT="[Text]"/>
      <dgm:spPr/>
      <dgm:t>
        <a:bodyPr/>
        <a:lstStyle/>
        <a:p>
          <a:r>
            <a:rPr lang="en-SG" dirty="0" smtClean="0"/>
            <a:t>Human Threshold:</a:t>
          </a:r>
          <a:br>
            <a:rPr lang="en-SG" dirty="0" smtClean="0"/>
          </a:br>
          <a:r>
            <a:rPr lang="en-SG" dirty="0" smtClean="0"/>
            <a:t>1.3 ppm</a:t>
          </a:r>
          <a:endParaRPr lang="en-SG" dirty="0"/>
        </a:p>
      </dgm:t>
    </dgm:pt>
    <dgm:pt modelId="{5A582481-D06A-4AB8-9C63-17E858ADE3F6}" type="parTrans" cxnId="{5B197FA4-8C58-49AA-AA08-C9637CF5B620}">
      <dgm:prSet/>
      <dgm:spPr/>
      <dgm:t>
        <a:bodyPr/>
        <a:lstStyle/>
        <a:p>
          <a:endParaRPr lang="en-SG"/>
        </a:p>
      </dgm:t>
    </dgm:pt>
    <dgm:pt modelId="{0E689032-729A-4211-9E0F-38469AE53F0C}" type="sibTrans" cxnId="{5B197FA4-8C58-49AA-AA08-C9637CF5B620}">
      <dgm:prSet/>
      <dgm:spPr/>
      <dgm:t>
        <a:bodyPr/>
        <a:lstStyle/>
        <a:p>
          <a:endParaRPr lang="en-SG"/>
        </a:p>
      </dgm:t>
    </dgm:pt>
    <dgm:pt modelId="{4A84E92A-38DB-4A68-ADDC-94BBAE3734BD}" type="pres">
      <dgm:prSet presAssocID="{963CF096-2F8F-4C4A-863D-A9DAA63D0790}" presName="Name0" presStyleCnt="0">
        <dgm:presLayoutVars>
          <dgm:dir/>
          <dgm:resizeHandles val="exact"/>
        </dgm:presLayoutVars>
      </dgm:prSet>
      <dgm:spPr/>
    </dgm:pt>
    <dgm:pt modelId="{BE5A7F3A-7499-4F0F-9EEE-CE0A1A9D4DA4}" type="pres">
      <dgm:prSet presAssocID="{CE4DB238-6C92-452E-91E3-7EF88622BE73}" presName="node" presStyleLbl="node1" presStyleIdx="0" presStyleCnt="3" custLinFactNeighborY="1146">
        <dgm:presLayoutVars>
          <dgm:bulletEnabled val="1"/>
        </dgm:presLayoutVars>
      </dgm:prSet>
      <dgm:spPr/>
      <dgm:t>
        <a:bodyPr/>
        <a:lstStyle/>
        <a:p>
          <a:endParaRPr lang="en-SG"/>
        </a:p>
      </dgm:t>
    </dgm:pt>
    <dgm:pt modelId="{02BB6C87-295F-48A1-8633-ECEE7B3E78F9}" type="pres">
      <dgm:prSet presAssocID="{70761A4B-22D9-4588-A08C-FC3091821E02}" presName="sibTrans" presStyleLbl="sibTrans2D1" presStyleIdx="0" presStyleCnt="2"/>
      <dgm:spPr/>
      <dgm:t>
        <a:bodyPr/>
        <a:lstStyle/>
        <a:p>
          <a:endParaRPr lang="en-SG"/>
        </a:p>
      </dgm:t>
    </dgm:pt>
    <dgm:pt modelId="{089994CB-E68C-42D9-B67C-4CD76AF99FCB}" type="pres">
      <dgm:prSet presAssocID="{70761A4B-22D9-4588-A08C-FC3091821E02}" presName="connectorText" presStyleLbl="sibTrans2D1" presStyleIdx="0" presStyleCnt="2"/>
      <dgm:spPr/>
      <dgm:t>
        <a:bodyPr/>
        <a:lstStyle/>
        <a:p>
          <a:endParaRPr lang="en-SG"/>
        </a:p>
      </dgm:t>
    </dgm:pt>
    <dgm:pt modelId="{DA31966B-66D6-4984-93FF-E6F4BB22CAFB}" type="pres">
      <dgm:prSet presAssocID="{39F3A12F-BF31-42C0-AF42-F98222F0E4A8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SG"/>
        </a:p>
      </dgm:t>
    </dgm:pt>
    <dgm:pt modelId="{8137F36B-867D-4BD4-8B1B-9B2CA03A465E}" type="pres">
      <dgm:prSet presAssocID="{0E689032-729A-4211-9E0F-38469AE53F0C}" presName="sibTrans" presStyleLbl="sibTrans2D1" presStyleIdx="1" presStyleCnt="2"/>
      <dgm:spPr/>
      <dgm:t>
        <a:bodyPr/>
        <a:lstStyle/>
        <a:p>
          <a:endParaRPr lang="en-SG"/>
        </a:p>
      </dgm:t>
    </dgm:pt>
    <dgm:pt modelId="{81E8DF53-AF06-4972-9D07-80860222F921}" type="pres">
      <dgm:prSet presAssocID="{0E689032-729A-4211-9E0F-38469AE53F0C}" presName="connectorText" presStyleLbl="sibTrans2D1" presStyleIdx="1" presStyleCnt="2"/>
      <dgm:spPr/>
      <dgm:t>
        <a:bodyPr/>
        <a:lstStyle/>
        <a:p>
          <a:endParaRPr lang="en-SG"/>
        </a:p>
      </dgm:t>
    </dgm:pt>
    <dgm:pt modelId="{736CF7D1-4E39-491B-8E04-40785B55E0D6}" type="pres">
      <dgm:prSet presAssocID="{77E7B68D-C630-4578-9606-86EC2D8C94AF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SG"/>
        </a:p>
      </dgm:t>
    </dgm:pt>
  </dgm:ptLst>
  <dgm:cxnLst>
    <dgm:cxn modelId="{5B197FA4-8C58-49AA-AA08-C9637CF5B620}" srcId="{963CF096-2F8F-4C4A-863D-A9DAA63D0790}" destId="{39F3A12F-BF31-42C0-AF42-F98222F0E4A8}" srcOrd="1" destOrd="0" parTransId="{5A582481-D06A-4AB8-9C63-17E858ADE3F6}" sibTransId="{0E689032-729A-4211-9E0F-38469AE53F0C}"/>
    <dgm:cxn modelId="{8FF6CDE0-DE65-4399-844E-5C26A8F11B4B}" srcId="{963CF096-2F8F-4C4A-863D-A9DAA63D0790}" destId="{CE4DB238-6C92-452E-91E3-7EF88622BE73}" srcOrd="0" destOrd="0" parTransId="{48106ED3-4EC0-4FE1-875B-D88997E9017B}" sibTransId="{70761A4B-22D9-4588-A08C-FC3091821E02}"/>
    <dgm:cxn modelId="{B5D973B1-1C89-474F-956D-38DA33FC32B8}" type="presOf" srcId="{77E7B68D-C630-4578-9606-86EC2D8C94AF}" destId="{736CF7D1-4E39-491B-8E04-40785B55E0D6}" srcOrd="0" destOrd="0" presId="urn:microsoft.com/office/officeart/2005/8/layout/process1"/>
    <dgm:cxn modelId="{C248C393-0FBF-4B4E-A63B-3C946A197655}" type="presOf" srcId="{CE4DB238-6C92-452E-91E3-7EF88622BE73}" destId="{BE5A7F3A-7499-4F0F-9EEE-CE0A1A9D4DA4}" srcOrd="0" destOrd="0" presId="urn:microsoft.com/office/officeart/2005/8/layout/process1"/>
    <dgm:cxn modelId="{D69E8CC5-286B-4859-963A-D7C2AED58331}" type="presOf" srcId="{39F3A12F-BF31-42C0-AF42-F98222F0E4A8}" destId="{DA31966B-66D6-4984-93FF-E6F4BB22CAFB}" srcOrd="0" destOrd="0" presId="urn:microsoft.com/office/officeart/2005/8/layout/process1"/>
    <dgm:cxn modelId="{4837828C-4B5B-480F-BF3C-48A16D830781}" type="presOf" srcId="{963CF096-2F8F-4C4A-863D-A9DAA63D0790}" destId="{4A84E92A-38DB-4A68-ADDC-94BBAE3734BD}" srcOrd="0" destOrd="0" presId="urn:microsoft.com/office/officeart/2005/8/layout/process1"/>
    <dgm:cxn modelId="{706931D0-0F23-439F-8047-48839A8E3DA4}" type="presOf" srcId="{0E689032-729A-4211-9E0F-38469AE53F0C}" destId="{81E8DF53-AF06-4972-9D07-80860222F921}" srcOrd="1" destOrd="0" presId="urn:microsoft.com/office/officeart/2005/8/layout/process1"/>
    <dgm:cxn modelId="{20F508DD-6A3A-47A0-AB73-061D8813A629}" type="presOf" srcId="{0E689032-729A-4211-9E0F-38469AE53F0C}" destId="{8137F36B-867D-4BD4-8B1B-9B2CA03A465E}" srcOrd="0" destOrd="0" presId="urn:microsoft.com/office/officeart/2005/8/layout/process1"/>
    <dgm:cxn modelId="{A47A5385-3703-48A5-A795-2B8664BAA54A}" type="presOf" srcId="{70761A4B-22D9-4588-A08C-FC3091821E02}" destId="{089994CB-E68C-42D9-B67C-4CD76AF99FCB}" srcOrd="1" destOrd="0" presId="urn:microsoft.com/office/officeart/2005/8/layout/process1"/>
    <dgm:cxn modelId="{1E6A77F0-6C36-4AC4-9EA1-0207FEAB8148}" type="presOf" srcId="{70761A4B-22D9-4588-A08C-FC3091821E02}" destId="{02BB6C87-295F-48A1-8633-ECEE7B3E78F9}" srcOrd="0" destOrd="0" presId="urn:microsoft.com/office/officeart/2005/8/layout/process1"/>
    <dgm:cxn modelId="{1DC656CE-9178-40F2-A206-0C0A61C0CF13}" srcId="{963CF096-2F8F-4C4A-863D-A9DAA63D0790}" destId="{77E7B68D-C630-4578-9606-86EC2D8C94AF}" srcOrd="2" destOrd="0" parTransId="{F07D4161-7080-4207-9AD9-2DFDC2004B0C}" sibTransId="{85B5B0CC-7883-4247-AA2C-80CE5D8899A9}"/>
    <dgm:cxn modelId="{DBA5EACB-97D0-481E-9ED8-C78D92F069DB}" type="presParOf" srcId="{4A84E92A-38DB-4A68-ADDC-94BBAE3734BD}" destId="{BE5A7F3A-7499-4F0F-9EEE-CE0A1A9D4DA4}" srcOrd="0" destOrd="0" presId="urn:microsoft.com/office/officeart/2005/8/layout/process1"/>
    <dgm:cxn modelId="{54C20594-3B4F-4DEB-B134-CC361A8B32F1}" type="presParOf" srcId="{4A84E92A-38DB-4A68-ADDC-94BBAE3734BD}" destId="{02BB6C87-295F-48A1-8633-ECEE7B3E78F9}" srcOrd="1" destOrd="0" presId="urn:microsoft.com/office/officeart/2005/8/layout/process1"/>
    <dgm:cxn modelId="{F76E1F67-9480-4A9C-A02B-CFE674DF28C5}" type="presParOf" srcId="{02BB6C87-295F-48A1-8633-ECEE7B3E78F9}" destId="{089994CB-E68C-42D9-B67C-4CD76AF99FCB}" srcOrd="0" destOrd="0" presId="urn:microsoft.com/office/officeart/2005/8/layout/process1"/>
    <dgm:cxn modelId="{997A4C3F-C158-476C-82C5-3188473246F6}" type="presParOf" srcId="{4A84E92A-38DB-4A68-ADDC-94BBAE3734BD}" destId="{DA31966B-66D6-4984-93FF-E6F4BB22CAFB}" srcOrd="2" destOrd="0" presId="urn:microsoft.com/office/officeart/2005/8/layout/process1"/>
    <dgm:cxn modelId="{42B49763-D557-40CF-AAAC-22D99C7D1498}" type="presParOf" srcId="{4A84E92A-38DB-4A68-ADDC-94BBAE3734BD}" destId="{8137F36B-867D-4BD4-8B1B-9B2CA03A465E}" srcOrd="3" destOrd="0" presId="urn:microsoft.com/office/officeart/2005/8/layout/process1"/>
    <dgm:cxn modelId="{2D0CA4FE-51DB-471A-B839-F0953CE534C8}" type="presParOf" srcId="{8137F36B-867D-4BD4-8B1B-9B2CA03A465E}" destId="{81E8DF53-AF06-4972-9D07-80860222F921}" srcOrd="0" destOrd="0" presId="urn:microsoft.com/office/officeart/2005/8/layout/process1"/>
    <dgm:cxn modelId="{69598EF3-B595-47B2-9E8C-0132DD5C55B3}" type="presParOf" srcId="{4A84E92A-38DB-4A68-ADDC-94BBAE3734BD}" destId="{736CF7D1-4E39-491B-8E04-40785B55E0D6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63CF096-2F8F-4C4A-863D-A9DAA63D0790}" type="doc">
      <dgm:prSet loTypeId="urn:microsoft.com/office/officeart/2005/8/layout/process1" loCatId="process" qsTypeId="urn:microsoft.com/office/officeart/2005/8/quickstyle/simple1" qsCatId="simple" csTypeId="urn:microsoft.com/office/officeart/2005/8/colors/colorful5" csCatId="colorful" phldr="1"/>
      <dgm:spPr/>
    </dgm:pt>
    <dgm:pt modelId="{CE4DB238-6C92-452E-91E3-7EF88622BE73}">
      <dgm:prSet phldrT="[Text]"/>
      <dgm:spPr/>
      <dgm:t>
        <a:bodyPr/>
        <a:lstStyle/>
        <a:p>
          <a:r>
            <a:rPr lang="en-SG" dirty="0" smtClean="0"/>
            <a:t>Minimum: </a:t>
          </a:r>
          <a:br>
            <a:rPr lang="en-SG" dirty="0" smtClean="0"/>
          </a:br>
          <a:r>
            <a:rPr lang="en-SG" dirty="0" smtClean="0"/>
            <a:t>DI Water</a:t>
          </a:r>
          <a:endParaRPr lang="en-SG" dirty="0"/>
        </a:p>
      </dgm:t>
    </dgm:pt>
    <dgm:pt modelId="{48106ED3-4EC0-4FE1-875B-D88997E9017B}" type="parTrans" cxnId="{8FF6CDE0-DE65-4399-844E-5C26A8F11B4B}">
      <dgm:prSet/>
      <dgm:spPr/>
      <dgm:t>
        <a:bodyPr/>
        <a:lstStyle/>
        <a:p>
          <a:endParaRPr lang="en-SG"/>
        </a:p>
      </dgm:t>
    </dgm:pt>
    <dgm:pt modelId="{70761A4B-22D9-4588-A08C-FC3091821E02}" type="sibTrans" cxnId="{8FF6CDE0-DE65-4399-844E-5C26A8F11B4B}">
      <dgm:prSet/>
      <dgm:spPr/>
      <dgm:t>
        <a:bodyPr/>
        <a:lstStyle/>
        <a:p>
          <a:endParaRPr lang="en-SG"/>
        </a:p>
      </dgm:t>
    </dgm:pt>
    <dgm:pt modelId="{77E7B68D-C630-4578-9606-86EC2D8C94AF}">
      <dgm:prSet phldrT="[Text]"/>
      <dgm:spPr/>
      <dgm:t>
        <a:bodyPr/>
        <a:lstStyle/>
        <a:p>
          <a:r>
            <a:rPr lang="en-SG" dirty="0" smtClean="0"/>
            <a:t>Upper Threshold: </a:t>
          </a:r>
          <a:br>
            <a:rPr lang="en-SG" dirty="0" smtClean="0"/>
          </a:br>
          <a:r>
            <a:rPr lang="en-SG" dirty="0" smtClean="0"/>
            <a:t>960 ppm</a:t>
          </a:r>
          <a:endParaRPr lang="en-SG" dirty="0"/>
        </a:p>
      </dgm:t>
    </dgm:pt>
    <dgm:pt modelId="{F07D4161-7080-4207-9AD9-2DFDC2004B0C}" type="parTrans" cxnId="{1DC656CE-9178-40F2-A206-0C0A61C0CF13}">
      <dgm:prSet/>
      <dgm:spPr/>
      <dgm:t>
        <a:bodyPr/>
        <a:lstStyle/>
        <a:p>
          <a:endParaRPr lang="en-SG"/>
        </a:p>
      </dgm:t>
    </dgm:pt>
    <dgm:pt modelId="{85B5B0CC-7883-4247-AA2C-80CE5D8899A9}" type="sibTrans" cxnId="{1DC656CE-9178-40F2-A206-0C0A61C0CF13}">
      <dgm:prSet/>
      <dgm:spPr/>
      <dgm:t>
        <a:bodyPr/>
        <a:lstStyle/>
        <a:p>
          <a:endParaRPr lang="en-SG"/>
        </a:p>
      </dgm:t>
    </dgm:pt>
    <dgm:pt modelId="{39F3A12F-BF31-42C0-AF42-F98222F0E4A8}">
      <dgm:prSet phldrT="[Text]"/>
      <dgm:spPr/>
      <dgm:t>
        <a:bodyPr/>
        <a:lstStyle/>
        <a:p>
          <a:r>
            <a:rPr lang="en-SG" dirty="0" smtClean="0"/>
            <a:t>Human Threshold:</a:t>
          </a:r>
          <a:br>
            <a:rPr lang="en-SG" dirty="0" smtClean="0"/>
          </a:br>
          <a:r>
            <a:rPr lang="en-SG" dirty="0" smtClean="0"/>
            <a:t>13.74 ppm</a:t>
          </a:r>
          <a:endParaRPr lang="en-SG" dirty="0"/>
        </a:p>
      </dgm:t>
    </dgm:pt>
    <dgm:pt modelId="{5A582481-D06A-4AB8-9C63-17E858ADE3F6}" type="parTrans" cxnId="{5B197FA4-8C58-49AA-AA08-C9637CF5B620}">
      <dgm:prSet/>
      <dgm:spPr/>
      <dgm:t>
        <a:bodyPr/>
        <a:lstStyle/>
        <a:p>
          <a:endParaRPr lang="en-SG"/>
        </a:p>
      </dgm:t>
    </dgm:pt>
    <dgm:pt modelId="{0E689032-729A-4211-9E0F-38469AE53F0C}" type="sibTrans" cxnId="{5B197FA4-8C58-49AA-AA08-C9637CF5B620}">
      <dgm:prSet/>
      <dgm:spPr/>
      <dgm:t>
        <a:bodyPr/>
        <a:lstStyle/>
        <a:p>
          <a:endParaRPr lang="en-SG"/>
        </a:p>
      </dgm:t>
    </dgm:pt>
    <dgm:pt modelId="{4A84E92A-38DB-4A68-ADDC-94BBAE3734BD}" type="pres">
      <dgm:prSet presAssocID="{963CF096-2F8F-4C4A-863D-A9DAA63D0790}" presName="Name0" presStyleCnt="0">
        <dgm:presLayoutVars>
          <dgm:dir/>
          <dgm:resizeHandles val="exact"/>
        </dgm:presLayoutVars>
      </dgm:prSet>
      <dgm:spPr/>
    </dgm:pt>
    <dgm:pt modelId="{BE5A7F3A-7499-4F0F-9EEE-CE0A1A9D4DA4}" type="pres">
      <dgm:prSet presAssocID="{CE4DB238-6C92-452E-91E3-7EF88622BE73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SG"/>
        </a:p>
      </dgm:t>
    </dgm:pt>
    <dgm:pt modelId="{02BB6C87-295F-48A1-8633-ECEE7B3E78F9}" type="pres">
      <dgm:prSet presAssocID="{70761A4B-22D9-4588-A08C-FC3091821E02}" presName="sibTrans" presStyleLbl="sibTrans2D1" presStyleIdx="0" presStyleCnt="2"/>
      <dgm:spPr/>
      <dgm:t>
        <a:bodyPr/>
        <a:lstStyle/>
        <a:p>
          <a:endParaRPr lang="en-SG"/>
        </a:p>
      </dgm:t>
    </dgm:pt>
    <dgm:pt modelId="{089994CB-E68C-42D9-B67C-4CD76AF99FCB}" type="pres">
      <dgm:prSet presAssocID="{70761A4B-22D9-4588-A08C-FC3091821E02}" presName="connectorText" presStyleLbl="sibTrans2D1" presStyleIdx="0" presStyleCnt="2"/>
      <dgm:spPr/>
      <dgm:t>
        <a:bodyPr/>
        <a:lstStyle/>
        <a:p>
          <a:endParaRPr lang="en-SG"/>
        </a:p>
      </dgm:t>
    </dgm:pt>
    <dgm:pt modelId="{DA31966B-66D6-4984-93FF-E6F4BB22CAFB}" type="pres">
      <dgm:prSet presAssocID="{39F3A12F-BF31-42C0-AF42-F98222F0E4A8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SG"/>
        </a:p>
      </dgm:t>
    </dgm:pt>
    <dgm:pt modelId="{8137F36B-867D-4BD4-8B1B-9B2CA03A465E}" type="pres">
      <dgm:prSet presAssocID="{0E689032-729A-4211-9E0F-38469AE53F0C}" presName="sibTrans" presStyleLbl="sibTrans2D1" presStyleIdx="1" presStyleCnt="2"/>
      <dgm:spPr/>
      <dgm:t>
        <a:bodyPr/>
        <a:lstStyle/>
        <a:p>
          <a:endParaRPr lang="en-SG"/>
        </a:p>
      </dgm:t>
    </dgm:pt>
    <dgm:pt modelId="{81E8DF53-AF06-4972-9D07-80860222F921}" type="pres">
      <dgm:prSet presAssocID="{0E689032-729A-4211-9E0F-38469AE53F0C}" presName="connectorText" presStyleLbl="sibTrans2D1" presStyleIdx="1" presStyleCnt="2"/>
      <dgm:spPr/>
      <dgm:t>
        <a:bodyPr/>
        <a:lstStyle/>
        <a:p>
          <a:endParaRPr lang="en-SG"/>
        </a:p>
      </dgm:t>
    </dgm:pt>
    <dgm:pt modelId="{736CF7D1-4E39-491B-8E04-40785B55E0D6}" type="pres">
      <dgm:prSet presAssocID="{77E7B68D-C630-4578-9606-86EC2D8C94AF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SG"/>
        </a:p>
      </dgm:t>
    </dgm:pt>
  </dgm:ptLst>
  <dgm:cxnLst>
    <dgm:cxn modelId="{5B197FA4-8C58-49AA-AA08-C9637CF5B620}" srcId="{963CF096-2F8F-4C4A-863D-A9DAA63D0790}" destId="{39F3A12F-BF31-42C0-AF42-F98222F0E4A8}" srcOrd="1" destOrd="0" parTransId="{5A582481-D06A-4AB8-9C63-17E858ADE3F6}" sibTransId="{0E689032-729A-4211-9E0F-38469AE53F0C}"/>
    <dgm:cxn modelId="{8FF6CDE0-DE65-4399-844E-5C26A8F11B4B}" srcId="{963CF096-2F8F-4C4A-863D-A9DAA63D0790}" destId="{CE4DB238-6C92-452E-91E3-7EF88622BE73}" srcOrd="0" destOrd="0" parTransId="{48106ED3-4EC0-4FE1-875B-D88997E9017B}" sibTransId="{70761A4B-22D9-4588-A08C-FC3091821E02}"/>
    <dgm:cxn modelId="{3866BE7C-FC60-4463-9A29-43F3099011D8}" type="presOf" srcId="{CE4DB238-6C92-452E-91E3-7EF88622BE73}" destId="{BE5A7F3A-7499-4F0F-9EEE-CE0A1A9D4DA4}" srcOrd="0" destOrd="0" presId="urn:microsoft.com/office/officeart/2005/8/layout/process1"/>
    <dgm:cxn modelId="{67EA6796-E0A8-48BF-AAF4-CCE1A700CFFA}" type="presOf" srcId="{39F3A12F-BF31-42C0-AF42-F98222F0E4A8}" destId="{DA31966B-66D6-4984-93FF-E6F4BB22CAFB}" srcOrd="0" destOrd="0" presId="urn:microsoft.com/office/officeart/2005/8/layout/process1"/>
    <dgm:cxn modelId="{55385A73-5C6A-460B-B54A-D6AF07BEA1B4}" type="presOf" srcId="{0E689032-729A-4211-9E0F-38469AE53F0C}" destId="{81E8DF53-AF06-4972-9D07-80860222F921}" srcOrd="1" destOrd="0" presId="urn:microsoft.com/office/officeart/2005/8/layout/process1"/>
    <dgm:cxn modelId="{F133467E-337C-4BBA-AAA5-6820F6BCF8F5}" type="presOf" srcId="{0E689032-729A-4211-9E0F-38469AE53F0C}" destId="{8137F36B-867D-4BD4-8B1B-9B2CA03A465E}" srcOrd="0" destOrd="0" presId="urn:microsoft.com/office/officeart/2005/8/layout/process1"/>
    <dgm:cxn modelId="{9B8CB79E-42EA-4817-B02D-4E6BEE52C483}" type="presOf" srcId="{77E7B68D-C630-4578-9606-86EC2D8C94AF}" destId="{736CF7D1-4E39-491B-8E04-40785B55E0D6}" srcOrd="0" destOrd="0" presId="urn:microsoft.com/office/officeart/2005/8/layout/process1"/>
    <dgm:cxn modelId="{9F7A1941-84CC-4794-9C10-F4FDE91BABE5}" type="presOf" srcId="{70761A4B-22D9-4588-A08C-FC3091821E02}" destId="{089994CB-E68C-42D9-B67C-4CD76AF99FCB}" srcOrd="1" destOrd="0" presId="urn:microsoft.com/office/officeart/2005/8/layout/process1"/>
    <dgm:cxn modelId="{0A99DC92-EABE-48B8-818B-D7C80A9144CD}" type="presOf" srcId="{963CF096-2F8F-4C4A-863D-A9DAA63D0790}" destId="{4A84E92A-38DB-4A68-ADDC-94BBAE3734BD}" srcOrd="0" destOrd="0" presId="urn:microsoft.com/office/officeart/2005/8/layout/process1"/>
    <dgm:cxn modelId="{3A8FFB38-C95B-4B8A-90A3-D1D0F7615C19}" type="presOf" srcId="{70761A4B-22D9-4588-A08C-FC3091821E02}" destId="{02BB6C87-295F-48A1-8633-ECEE7B3E78F9}" srcOrd="0" destOrd="0" presId="urn:microsoft.com/office/officeart/2005/8/layout/process1"/>
    <dgm:cxn modelId="{1DC656CE-9178-40F2-A206-0C0A61C0CF13}" srcId="{963CF096-2F8F-4C4A-863D-A9DAA63D0790}" destId="{77E7B68D-C630-4578-9606-86EC2D8C94AF}" srcOrd="2" destOrd="0" parTransId="{F07D4161-7080-4207-9AD9-2DFDC2004B0C}" sibTransId="{85B5B0CC-7883-4247-AA2C-80CE5D8899A9}"/>
    <dgm:cxn modelId="{0F9C439F-081A-467B-AADF-28DEE540445F}" type="presParOf" srcId="{4A84E92A-38DB-4A68-ADDC-94BBAE3734BD}" destId="{BE5A7F3A-7499-4F0F-9EEE-CE0A1A9D4DA4}" srcOrd="0" destOrd="0" presId="urn:microsoft.com/office/officeart/2005/8/layout/process1"/>
    <dgm:cxn modelId="{F4366301-B2EF-4228-854A-BB4FDAA9F3C8}" type="presParOf" srcId="{4A84E92A-38DB-4A68-ADDC-94BBAE3734BD}" destId="{02BB6C87-295F-48A1-8633-ECEE7B3E78F9}" srcOrd="1" destOrd="0" presId="urn:microsoft.com/office/officeart/2005/8/layout/process1"/>
    <dgm:cxn modelId="{600D0710-B794-432F-8249-2139D5761B5A}" type="presParOf" srcId="{02BB6C87-295F-48A1-8633-ECEE7B3E78F9}" destId="{089994CB-E68C-42D9-B67C-4CD76AF99FCB}" srcOrd="0" destOrd="0" presId="urn:microsoft.com/office/officeart/2005/8/layout/process1"/>
    <dgm:cxn modelId="{8BA5CEF9-1967-4B8D-9613-61B12EDE5623}" type="presParOf" srcId="{4A84E92A-38DB-4A68-ADDC-94BBAE3734BD}" destId="{DA31966B-66D6-4984-93FF-E6F4BB22CAFB}" srcOrd="2" destOrd="0" presId="urn:microsoft.com/office/officeart/2005/8/layout/process1"/>
    <dgm:cxn modelId="{2DF21FDB-B40B-4AF0-B92E-A86EA2764C96}" type="presParOf" srcId="{4A84E92A-38DB-4A68-ADDC-94BBAE3734BD}" destId="{8137F36B-867D-4BD4-8B1B-9B2CA03A465E}" srcOrd="3" destOrd="0" presId="urn:microsoft.com/office/officeart/2005/8/layout/process1"/>
    <dgm:cxn modelId="{1B1D6BA8-3950-404D-95F8-54B3AB7A5C85}" type="presParOf" srcId="{8137F36B-867D-4BD4-8B1B-9B2CA03A465E}" destId="{81E8DF53-AF06-4972-9D07-80860222F921}" srcOrd="0" destOrd="0" presId="urn:microsoft.com/office/officeart/2005/8/layout/process1"/>
    <dgm:cxn modelId="{6C7A82A2-BC20-4F22-B3E9-792CC2B5A7E3}" type="presParOf" srcId="{4A84E92A-38DB-4A68-ADDC-94BBAE3734BD}" destId="{736CF7D1-4E39-491B-8E04-40785B55E0D6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B8A83B0D-236D-4112-8AEC-310C50DECE57}" type="doc">
      <dgm:prSet loTypeId="urn:microsoft.com/office/officeart/2005/8/layout/lProcess2" loCatId="list" qsTypeId="urn:microsoft.com/office/officeart/2005/8/quickstyle/simple2" qsCatId="simple" csTypeId="urn:microsoft.com/office/officeart/2005/8/colors/colorful5" csCatId="colorful" phldr="1"/>
      <dgm:spPr/>
      <dgm:t>
        <a:bodyPr/>
        <a:lstStyle/>
        <a:p>
          <a:endParaRPr lang="en-SG"/>
        </a:p>
      </dgm:t>
    </dgm:pt>
    <dgm:pt modelId="{238E3631-96A6-4C48-9546-118F8F29B61B}">
      <dgm:prSet phldrT="[Text]"/>
      <dgm:spPr/>
      <dgm:t>
        <a:bodyPr/>
        <a:lstStyle/>
        <a:p>
          <a:r>
            <a:rPr lang="en-SG" dirty="0" smtClean="0">
              <a:latin typeface="+mj-lt"/>
              <a:ea typeface="Roboto Condensed" pitchFamily="2" charset="0"/>
            </a:rPr>
            <a:t>Independent variable</a:t>
          </a:r>
          <a:endParaRPr lang="en-SG" dirty="0">
            <a:latin typeface="+mj-lt"/>
            <a:ea typeface="Roboto Condensed" pitchFamily="2" charset="0"/>
          </a:endParaRPr>
        </a:p>
      </dgm:t>
    </dgm:pt>
    <dgm:pt modelId="{B3A4D47D-707C-4058-853F-D9BCDFE96A76}" type="parTrans" cxnId="{41CF90BE-952D-4A9D-8972-1A5B80B8162B}">
      <dgm:prSet/>
      <dgm:spPr/>
      <dgm:t>
        <a:bodyPr/>
        <a:lstStyle/>
        <a:p>
          <a:endParaRPr lang="en-SG"/>
        </a:p>
      </dgm:t>
    </dgm:pt>
    <dgm:pt modelId="{C85F0B04-A39F-4E4F-BAC8-DBF6C64F8CA6}" type="sibTrans" cxnId="{41CF90BE-952D-4A9D-8972-1A5B80B8162B}">
      <dgm:prSet/>
      <dgm:spPr/>
      <dgm:t>
        <a:bodyPr/>
        <a:lstStyle/>
        <a:p>
          <a:endParaRPr lang="en-SG"/>
        </a:p>
      </dgm:t>
    </dgm:pt>
    <dgm:pt modelId="{51B5061F-D13E-4423-80A8-71122DF857F7}">
      <dgm:prSet phldrT="[Text]" custT="1"/>
      <dgm:spPr/>
      <dgm:t>
        <a:bodyPr/>
        <a:lstStyle/>
        <a:p>
          <a:r>
            <a:rPr lang="en-SG" sz="2400" dirty="0" smtClean="0"/>
            <a:t>Initial Concentration of Heavy Metal Ion Solution</a:t>
          </a:r>
          <a:endParaRPr lang="en-SG" sz="2400" dirty="0"/>
        </a:p>
      </dgm:t>
    </dgm:pt>
    <dgm:pt modelId="{86F042B7-95E4-47FA-B14A-D9925D56FB29}" type="parTrans" cxnId="{AAA7A36B-7043-4928-93C2-68AB9DA994BF}">
      <dgm:prSet/>
      <dgm:spPr/>
      <dgm:t>
        <a:bodyPr/>
        <a:lstStyle/>
        <a:p>
          <a:endParaRPr lang="en-SG"/>
        </a:p>
      </dgm:t>
    </dgm:pt>
    <dgm:pt modelId="{A16FDD45-4A28-4A94-8797-2CA727CBA9BF}" type="sibTrans" cxnId="{AAA7A36B-7043-4928-93C2-68AB9DA994BF}">
      <dgm:prSet/>
      <dgm:spPr/>
      <dgm:t>
        <a:bodyPr/>
        <a:lstStyle/>
        <a:p>
          <a:endParaRPr lang="en-SG"/>
        </a:p>
      </dgm:t>
    </dgm:pt>
    <dgm:pt modelId="{0B6D3B1A-8E61-43DA-A472-2B128304C92E}">
      <dgm:prSet phldrT="[Text]"/>
      <dgm:spPr/>
      <dgm:t>
        <a:bodyPr/>
        <a:lstStyle/>
        <a:p>
          <a:r>
            <a:rPr lang="en-SG" dirty="0" smtClean="0">
              <a:latin typeface="+mj-lt"/>
            </a:rPr>
            <a:t>Controlled Variable</a:t>
          </a:r>
          <a:endParaRPr lang="en-SG" dirty="0">
            <a:latin typeface="+mj-lt"/>
          </a:endParaRPr>
        </a:p>
      </dgm:t>
    </dgm:pt>
    <dgm:pt modelId="{C210466A-EDB1-48BB-8B94-E5C91C9AA225}" type="parTrans" cxnId="{9F0841CB-BEEA-4638-9B21-9A813748359F}">
      <dgm:prSet/>
      <dgm:spPr/>
      <dgm:t>
        <a:bodyPr/>
        <a:lstStyle/>
        <a:p>
          <a:endParaRPr lang="en-SG"/>
        </a:p>
      </dgm:t>
    </dgm:pt>
    <dgm:pt modelId="{31D79755-8225-4A63-BB9D-CA355ECD2A55}" type="sibTrans" cxnId="{9F0841CB-BEEA-4638-9B21-9A813748359F}">
      <dgm:prSet/>
      <dgm:spPr/>
      <dgm:t>
        <a:bodyPr/>
        <a:lstStyle/>
        <a:p>
          <a:endParaRPr lang="en-SG"/>
        </a:p>
      </dgm:t>
    </dgm:pt>
    <dgm:pt modelId="{F715D3A7-E601-49E9-9E86-ABFF1061F8CE}">
      <dgm:prSet phldrT="[Text]" custT="1"/>
      <dgm:spPr/>
      <dgm:t>
        <a:bodyPr/>
        <a:lstStyle/>
        <a:p>
          <a:r>
            <a:rPr lang="en-SG" sz="1600" dirty="0" smtClean="0"/>
            <a:t>Mass of live Algae used</a:t>
          </a:r>
          <a:endParaRPr lang="en-SG" sz="1600" dirty="0"/>
        </a:p>
      </dgm:t>
    </dgm:pt>
    <dgm:pt modelId="{B4B9ADFD-F223-4231-B32C-14E4D8B23D90}" type="parTrans" cxnId="{C228B192-6DEB-412D-8245-00FD519D32C3}">
      <dgm:prSet/>
      <dgm:spPr/>
      <dgm:t>
        <a:bodyPr/>
        <a:lstStyle/>
        <a:p>
          <a:endParaRPr lang="en-SG"/>
        </a:p>
      </dgm:t>
    </dgm:pt>
    <dgm:pt modelId="{5558AF73-FDB1-4C21-A76A-88D04EBE23EB}" type="sibTrans" cxnId="{C228B192-6DEB-412D-8245-00FD519D32C3}">
      <dgm:prSet/>
      <dgm:spPr/>
      <dgm:t>
        <a:bodyPr/>
        <a:lstStyle/>
        <a:p>
          <a:endParaRPr lang="en-SG"/>
        </a:p>
      </dgm:t>
    </dgm:pt>
    <dgm:pt modelId="{D823CF71-0209-4CF3-8C39-C940762CBE84}">
      <dgm:prSet phldrT="[Text]" custT="1"/>
      <dgm:spPr/>
      <dgm:t>
        <a:bodyPr/>
        <a:lstStyle/>
        <a:p>
          <a:r>
            <a:rPr lang="en-SG" sz="1600" dirty="0" smtClean="0"/>
            <a:t>Volume of water</a:t>
          </a:r>
          <a:endParaRPr lang="en-SG" sz="1600" dirty="0"/>
        </a:p>
      </dgm:t>
    </dgm:pt>
    <dgm:pt modelId="{D7AC5424-FC56-43DE-878D-79CD7764AD8D}" type="parTrans" cxnId="{0E02987A-AF7F-4162-A680-AA6B2FFEF6FF}">
      <dgm:prSet/>
      <dgm:spPr/>
      <dgm:t>
        <a:bodyPr/>
        <a:lstStyle/>
        <a:p>
          <a:endParaRPr lang="en-SG"/>
        </a:p>
      </dgm:t>
    </dgm:pt>
    <dgm:pt modelId="{81AC8905-3C26-4791-ACA5-415CEA14A629}" type="sibTrans" cxnId="{0E02987A-AF7F-4162-A680-AA6B2FFEF6FF}">
      <dgm:prSet/>
      <dgm:spPr/>
      <dgm:t>
        <a:bodyPr/>
        <a:lstStyle/>
        <a:p>
          <a:endParaRPr lang="en-SG"/>
        </a:p>
      </dgm:t>
    </dgm:pt>
    <dgm:pt modelId="{B8B70870-1C27-4604-8DFB-3AB11BF2704B}">
      <dgm:prSet phldrT="[Text]"/>
      <dgm:spPr/>
      <dgm:t>
        <a:bodyPr/>
        <a:lstStyle/>
        <a:p>
          <a:r>
            <a:rPr lang="en-SG" dirty="0" smtClean="0">
              <a:latin typeface="+mj-lt"/>
            </a:rPr>
            <a:t>Dependent Variable</a:t>
          </a:r>
          <a:endParaRPr lang="en-SG" dirty="0">
            <a:latin typeface="+mj-lt"/>
          </a:endParaRPr>
        </a:p>
      </dgm:t>
    </dgm:pt>
    <dgm:pt modelId="{003404E1-E660-41C0-B74F-7F8FC027FD69}" type="parTrans" cxnId="{E8DC4A38-8A82-4E26-8DE9-78C7B29B54D8}">
      <dgm:prSet/>
      <dgm:spPr/>
      <dgm:t>
        <a:bodyPr/>
        <a:lstStyle/>
        <a:p>
          <a:endParaRPr lang="en-SG"/>
        </a:p>
      </dgm:t>
    </dgm:pt>
    <dgm:pt modelId="{69BF5C80-B5E4-491D-8618-B35106BDA5B8}" type="sibTrans" cxnId="{E8DC4A38-8A82-4E26-8DE9-78C7B29B54D8}">
      <dgm:prSet/>
      <dgm:spPr/>
      <dgm:t>
        <a:bodyPr/>
        <a:lstStyle/>
        <a:p>
          <a:endParaRPr lang="en-SG"/>
        </a:p>
      </dgm:t>
    </dgm:pt>
    <dgm:pt modelId="{AEB154D8-8684-4FED-B740-52D02E8E0447}">
      <dgm:prSet phldrT="[Text]" custT="1"/>
      <dgm:spPr/>
      <dgm:t>
        <a:bodyPr/>
        <a:lstStyle/>
        <a:p>
          <a:r>
            <a:rPr lang="en-SG" sz="2400" dirty="0" smtClean="0"/>
            <a:t>Concentration of Heavy Metal Ion Solution over time</a:t>
          </a:r>
          <a:endParaRPr lang="en-SG" sz="2400" dirty="0"/>
        </a:p>
      </dgm:t>
    </dgm:pt>
    <dgm:pt modelId="{FCC88C69-7C37-4326-8631-08AFBAFDA778}" type="parTrans" cxnId="{98F31BA5-9FC9-4B07-A960-798D94CC007B}">
      <dgm:prSet/>
      <dgm:spPr/>
      <dgm:t>
        <a:bodyPr/>
        <a:lstStyle/>
        <a:p>
          <a:endParaRPr lang="en-SG"/>
        </a:p>
      </dgm:t>
    </dgm:pt>
    <dgm:pt modelId="{BBB9207D-98F1-4A20-9B5E-0C4A8E03DBD2}" type="sibTrans" cxnId="{98F31BA5-9FC9-4B07-A960-798D94CC007B}">
      <dgm:prSet/>
      <dgm:spPr/>
      <dgm:t>
        <a:bodyPr/>
        <a:lstStyle/>
        <a:p>
          <a:endParaRPr lang="en-SG"/>
        </a:p>
      </dgm:t>
    </dgm:pt>
    <dgm:pt modelId="{D008E5E6-CE86-4268-BCAE-17C153D0696E}">
      <dgm:prSet phldrT="[Text]" custT="1"/>
      <dgm:spPr/>
      <dgm:t>
        <a:bodyPr/>
        <a:lstStyle/>
        <a:p>
          <a:r>
            <a:rPr lang="en-SG" sz="1600" dirty="0" smtClean="0"/>
            <a:t>Temperature of surroundings</a:t>
          </a:r>
          <a:endParaRPr lang="en-SG" sz="1600" dirty="0"/>
        </a:p>
      </dgm:t>
    </dgm:pt>
    <dgm:pt modelId="{18484E69-FF3F-453E-92EC-C6BB4418D1B1}" type="parTrans" cxnId="{8CF8B7CC-D24E-4BDD-8AB9-05BF35934DFC}">
      <dgm:prSet/>
      <dgm:spPr/>
      <dgm:t>
        <a:bodyPr/>
        <a:lstStyle/>
        <a:p>
          <a:endParaRPr lang="en-SG"/>
        </a:p>
      </dgm:t>
    </dgm:pt>
    <dgm:pt modelId="{2D8C83BF-2142-4B46-BE3C-82CFDF307FD6}" type="sibTrans" cxnId="{8CF8B7CC-D24E-4BDD-8AB9-05BF35934DFC}">
      <dgm:prSet/>
      <dgm:spPr/>
      <dgm:t>
        <a:bodyPr/>
        <a:lstStyle/>
        <a:p>
          <a:endParaRPr lang="en-SG"/>
        </a:p>
      </dgm:t>
    </dgm:pt>
    <dgm:pt modelId="{CEE84055-8428-4053-92EF-13701CF9BA25}">
      <dgm:prSet phldrT="[Text]" custT="1"/>
      <dgm:spPr/>
      <dgm:t>
        <a:bodyPr/>
        <a:lstStyle/>
        <a:p>
          <a:r>
            <a:rPr lang="en-SG" sz="1600" dirty="0" smtClean="0"/>
            <a:t>Temperature of solution</a:t>
          </a:r>
          <a:endParaRPr lang="en-SG" sz="1600" dirty="0"/>
        </a:p>
      </dgm:t>
    </dgm:pt>
    <dgm:pt modelId="{69FA1550-E571-4BE0-A225-BA1F0110C666}" type="parTrans" cxnId="{A34001A6-D546-4C23-B216-9DF93A5EBD61}">
      <dgm:prSet/>
      <dgm:spPr/>
      <dgm:t>
        <a:bodyPr/>
        <a:lstStyle/>
        <a:p>
          <a:endParaRPr lang="en-SG"/>
        </a:p>
      </dgm:t>
    </dgm:pt>
    <dgm:pt modelId="{FBEC2030-69AC-445C-91A3-8C7A23DEC165}" type="sibTrans" cxnId="{A34001A6-D546-4C23-B216-9DF93A5EBD61}">
      <dgm:prSet/>
      <dgm:spPr/>
      <dgm:t>
        <a:bodyPr/>
        <a:lstStyle/>
        <a:p>
          <a:endParaRPr lang="en-SG"/>
        </a:p>
      </dgm:t>
    </dgm:pt>
    <dgm:pt modelId="{6F3431C3-5F46-4918-9910-CC8DA03F52E7}">
      <dgm:prSet phldrT="[Text]" custT="1"/>
      <dgm:spPr/>
      <dgm:t>
        <a:bodyPr/>
        <a:lstStyle/>
        <a:p>
          <a:r>
            <a:rPr lang="en-SG" sz="1600" dirty="0" smtClean="0"/>
            <a:t>Amount of light available</a:t>
          </a:r>
          <a:endParaRPr lang="en-SG" sz="1600" dirty="0"/>
        </a:p>
      </dgm:t>
    </dgm:pt>
    <dgm:pt modelId="{423226B9-65A0-4981-9998-73898759203D}" type="parTrans" cxnId="{575C28FB-F912-43A5-9601-18880D603C86}">
      <dgm:prSet/>
      <dgm:spPr/>
      <dgm:t>
        <a:bodyPr/>
        <a:lstStyle/>
        <a:p>
          <a:endParaRPr lang="en-SG"/>
        </a:p>
      </dgm:t>
    </dgm:pt>
    <dgm:pt modelId="{0C01D06E-483E-41C7-AC38-C36E3B080B0F}" type="sibTrans" cxnId="{575C28FB-F912-43A5-9601-18880D603C86}">
      <dgm:prSet/>
      <dgm:spPr/>
      <dgm:t>
        <a:bodyPr/>
        <a:lstStyle/>
        <a:p>
          <a:endParaRPr lang="en-SG"/>
        </a:p>
      </dgm:t>
    </dgm:pt>
    <dgm:pt modelId="{79543176-FE04-4B21-910D-40B31EAB09BF}">
      <dgm:prSet phldrT="[Text]"/>
      <dgm:spPr/>
      <dgm:t>
        <a:bodyPr/>
        <a:lstStyle/>
        <a:p>
          <a:r>
            <a:rPr lang="en-SG" dirty="0" smtClean="0"/>
            <a:t>Time interval between each measurement</a:t>
          </a:r>
          <a:endParaRPr lang="en-SG" dirty="0"/>
        </a:p>
      </dgm:t>
    </dgm:pt>
    <dgm:pt modelId="{4E146333-4B18-4144-9F01-EBCD5DC2ACA7}" type="parTrans" cxnId="{F4FAF876-6D4D-43D8-B05A-CA30121A818A}">
      <dgm:prSet/>
      <dgm:spPr/>
      <dgm:t>
        <a:bodyPr/>
        <a:lstStyle/>
        <a:p>
          <a:endParaRPr lang="en-SG"/>
        </a:p>
      </dgm:t>
    </dgm:pt>
    <dgm:pt modelId="{CB4F2828-2787-4143-8B53-155E3FCB6A10}" type="sibTrans" cxnId="{F4FAF876-6D4D-43D8-B05A-CA30121A818A}">
      <dgm:prSet/>
      <dgm:spPr/>
      <dgm:t>
        <a:bodyPr/>
        <a:lstStyle/>
        <a:p>
          <a:endParaRPr lang="en-SG"/>
        </a:p>
      </dgm:t>
    </dgm:pt>
    <dgm:pt modelId="{95ABBB58-86AC-4258-B21E-D6BA86196B3E}">
      <dgm:prSet phldrT="[Text]" custT="1"/>
      <dgm:spPr/>
      <dgm:t>
        <a:bodyPr/>
        <a:lstStyle/>
        <a:p>
          <a:r>
            <a:rPr lang="en-SG" sz="2400" dirty="0" smtClean="0"/>
            <a:t>Type of heavy metal ions</a:t>
          </a:r>
          <a:endParaRPr lang="en-SG" sz="2400" dirty="0"/>
        </a:p>
      </dgm:t>
    </dgm:pt>
    <dgm:pt modelId="{A74BE86E-D075-435F-B834-60505A2FC958}" type="parTrans" cxnId="{27091B02-ED2B-41AA-9E28-8176EF3D609A}">
      <dgm:prSet/>
      <dgm:spPr/>
      <dgm:t>
        <a:bodyPr/>
        <a:lstStyle/>
        <a:p>
          <a:endParaRPr lang="en-SG"/>
        </a:p>
      </dgm:t>
    </dgm:pt>
    <dgm:pt modelId="{1DEED30E-973B-48F9-9AF9-6FEB5713D029}" type="sibTrans" cxnId="{27091B02-ED2B-41AA-9E28-8176EF3D609A}">
      <dgm:prSet/>
      <dgm:spPr/>
      <dgm:t>
        <a:bodyPr/>
        <a:lstStyle/>
        <a:p>
          <a:endParaRPr lang="en-SG"/>
        </a:p>
      </dgm:t>
    </dgm:pt>
    <dgm:pt modelId="{EAB58A29-6335-4DD0-80AD-515E2F9F84A7}" type="pres">
      <dgm:prSet presAssocID="{B8A83B0D-236D-4112-8AEC-310C50DECE57}" presName="theList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SG"/>
        </a:p>
      </dgm:t>
    </dgm:pt>
    <dgm:pt modelId="{9288D438-60D3-4748-B18A-019FF8C82012}" type="pres">
      <dgm:prSet presAssocID="{238E3631-96A6-4C48-9546-118F8F29B61B}" presName="compNode" presStyleCnt="0"/>
      <dgm:spPr/>
      <dgm:t>
        <a:bodyPr/>
        <a:lstStyle/>
        <a:p>
          <a:endParaRPr lang="en-SG"/>
        </a:p>
      </dgm:t>
    </dgm:pt>
    <dgm:pt modelId="{ACF8C8C7-2CED-4CCA-82BD-804DC2FF94F5}" type="pres">
      <dgm:prSet presAssocID="{238E3631-96A6-4C48-9546-118F8F29B61B}" presName="aNode" presStyleLbl="bgShp" presStyleIdx="0" presStyleCnt="3"/>
      <dgm:spPr/>
      <dgm:t>
        <a:bodyPr/>
        <a:lstStyle/>
        <a:p>
          <a:endParaRPr lang="en-SG"/>
        </a:p>
      </dgm:t>
    </dgm:pt>
    <dgm:pt modelId="{80DD3E5C-8E5B-4006-902C-210C63C0FABA}" type="pres">
      <dgm:prSet presAssocID="{238E3631-96A6-4C48-9546-118F8F29B61B}" presName="textNode" presStyleLbl="bgShp" presStyleIdx="0" presStyleCnt="3"/>
      <dgm:spPr/>
      <dgm:t>
        <a:bodyPr/>
        <a:lstStyle/>
        <a:p>
          <a:endParaRPr lang="en-SG"/>
        </a:p>
      </dgm:t>
    </dgm:pt>
    <dgm:pt modelId="{93687B02-6FDF-45AF-A6D3-7AB3F0455CB9}" type="pres">
      <dgm:prSet presAssocID="{238E3631-96A6-4C48-9546-118F8F29B61B}" presName="compChildNode" presStyleCnt="0"/>
      <dgm:spPr/>
      <dgm:t>
        <a:bodyPr/>
        <a:lstStyle/>
        <a:p>
          <a:endParaRPr lang="en-SG"/>
        </a:p>
      </dgm:t>
    </dgm:pt>
    <dgm:pt modelId="{B09DE4DA-17D4-49A5-B243-90FC40BFA762}" type="pres">
      <dgm:prSet presAssocID="{238E3631-96A6-4C48-9546-118F8F29B61B}" presName="theInnerList" presStyleCnt="0"/>
      <dgm:spPr/>
      <dgm:t>
        <a:bodyPr/>
        <a:lstStyle/>
        <a:p>
          <a:endParaRPr lang="en-SG"/>
        </a:p>
      </dgm:t>
    </dgm:pt>
    <dgm:pt modelId="{ED77AF1B-0426-4EEF-8D3B-E263635878CE}" type="pres">
      <dgm:prSet presAssocID="{51B5061F-D13E-4423-80A8-71122DF857F7}" presName="childNode" presStyleLbl="node1" presStyleIdx="0" presStyleCnt="9">
        <dgm:presLayoutVars>
          <dgm:bulletEnabled val="1"/>
        </dgm:presLayoutVars>
      </dgm:prSet>
      <dgm:spPr/>
      <dgm:t>
        <a:bodyPr/>
        <a:lstStyle/>
        <a:p>
          <a:endParaRPr lang="en-SG"/>
        </a:p>
      </dgm:t>
    </dgm:pt>
    <dgm:pt modelId="{0524FB1A-1025-449C-96DE-2FFC391C49B7}" type="pres">
      <dgm:prSet presAssocID="{51B5061F-D13E-4423-80A8-71122DF857F7}" presName="aSpace2" presStyleCnt="0"/>
      <dgm:spPr/>
      <dgm:t>
        <a:bodyPr/>
        <a:lstStyle/>
        <a:p>
          <a:endParaRPr lang="en-SG"/>
        </a:p>
      </dgm:t>
    </dgm:pt>
    <dgm:pt modelId="{521A3C84-62A7-4773-B629-F6A38AD622E6}" type="pres">
      <dgm:prSet presAssocID="{95ABBB58-86AC-4258-B21E-D6BA86196B3E}" presName="childNode" presStyleLbl="node1" presStyleIdx="1" presStyleCnt="9">
        <dgm:presLayoutVars>
          <dgm:bulletEnabled val="1"/>
        </dgm:presLayoutVars>
      </dgm:prSet>
      <dgm:spPr/>
      <dgm:t>
        <a:bodyPr/>
        <a:lstStyle/>
        <a:p>
          <a:endParaRPr lang="en-SG"/>
        </a:p>
      </dgm:t>
    </dgm:pt>
    <dgm:pt modelId="{098A09E6-7227-45D9-A7ED-31B381504245}" type="pres">
      <dgm:prSet presAssocID="{238E3631-96A6-4C48-9546-118F8F29B61B}" presName="aSpace" presStyleCnt="0"/>
      <dgm:spPr/>
      <dgm:t>
        <a:bodyPr/>
        <a:lstStyle/>
        <a:p>
          <a:endParaRPr lang="en-SG"/>
        </a:p>
      </dgm:t>
    </dgm:pt>
    <dgm:pt modelId="{8017DF70-CE7B-4748-A40F-6D3E9C37201C}" type="pres">
      <dgm:prSet presAssocID="{0B6D3B1A-8E61-43DA-A472-2B128304C92E}" presName="compNode" presStyleCnt="0"/>
      <dgm:spPr/>
      <dgm:t>
        <a:bodyPr/>
        <a:lstStyle/>
        <a:p>
          <a:endParaRPr lang="en-SG"/>
        </a:p>
      </dgm:t>
    </dgm:pt>
    <dgm:pt modelId="{2B3D7F4B-18A7-4376-9AE5-DCAF99210688}" type="pres">
      <dgm:prSet presAssocID="{0B6D3B1A-8E61-43DA-A472-2B128304C92E}" presName="aNode" presStyleLbl="bgShp" presStyleIdx="1" presStyleCnt="3"/>
      <dgm:spPr/>
      <dgm:t>
        <a:bodyPr/>
        <a:lstStyle/>
        <a:p>
          <a:endParaRPr lang="en-SG"/>
        </a:p>
      </dgm:t>
    </dgm:pt>
    <dgm:pt modelId="{72E68444-4E90-459C-8B8C-D01BEE5A7D8A}" type="pres">
      <dgm:prSet presAssocID="{0B6D3B1A-8E61-43DA-A472-2B128304C92E}" presName="textNode" presStyleLbl="bgShp" presStyleIdx="1" presStyleCnt="3"/>
      <dgm:spPr/>
      <dgm:t>
        <a:bodyPr/>
        <a:lstStyle/>
        <a:p>
          <a:endParaRPr lang="en-SG"/>
        </a:p>
      </dgm:t>
    </dgm:pt>
    <dgm:pt modelId="{0EE1C6C5-0E7E-4C5B-918E-0F8806183EE4}" type="pres">
      <dgm:prSet presAssocID="{0B6D3B1A-8E61-43DA-A472-2B128304C92E}" presName="compChildNode" presStyleCnt="0"/>
      <dgm:spPr/>
      <dgm:t>
        <a:bodyPr/>
        <a:lstStyle/>
        <a:p>
          <a:endParaRPr lang="en-SG"/>
        </a:p>
      </dgm:t>
    </dgm:pt>
    <dgm:pt modelId="{3219E06B-F98D-4DF4-B3A2-7E02AE3AEE37}" type="pres">
      <dgm:prSet presAssocID="{0B6D3B1A-8E61-43DA-A472-2B128304C92E}" presName="theInnerList" presStyleCnt="0"/>
      <dgm:spPr/>
      <dgm:t>
        <a:bodyPr/>
        <a:lstStyle/>
        <a:p>
          <a:endParaRPr lang="en-SG"/>
        </a:p>
      </dgm:t>
    </dgm:pt>
    <dgm:pt modelId="{6EF5D89F-46B3-4B89-A127-E5A09E8EE1A0}" type="pres">
      <dgm:prSet presAssocID="{F715D3A7-E601-49E9-9E86-ABFF1061F8CE}" presName="childNode" presStyleLbl="node1" presStyleIdx="2" presStyleCnt="9">
        <dgm:presLayoutVars>
          <dgm:bulletEnabled val="1"/>
        </dgm:presLayoutVars>
      </dgm:prSet>
      <dgm:spPr/>
      <dgm:t>
        <a:bodyPr/>
        <a:lstStyle/>
        <a:p>
          <a:endParaRPr lang="en-SG"/>
        </a:p>
      </dgm:t>
    </dgm:pt>
    <dgm:pt modelId="{D4BCB841-C2F9-4250-8852-8ACFA2E493C5}" type="pres">
      <dgm:prSet presAssocID="{F715D3A7-E601-49E9-9E86-ABFF1061F8CE}" presName="aSpace2" presStyleCnt="0"/>
      <dgm:spPr/>
      <dgm:t>
        <a:bodyPr/>
        <a:lstStyle/>
        <a:p>
          <a:endParaRPr lang="en-SG"/>
        </a:p>
      </dgm:t>
    </dgm:pt>
    <dgm:pt modelId="{F005046E-CD86-405B-8328-CC019ABEE455}" type="pres">
      <dgm:prSet presAssocID="{D823CF71-0209-4CF3-8C39-C940762CBE84}" presName="childNode" presStyleLbl="node1" presStyleIdx="3" presStyleCnt="9">
        <dgm:presLayoutVars>
          <dgm:bulletEnabled val="1"/>
        </dgm:presLayoutVars>
      </dgm:prSet>
      <dgm:spPr/>
      <dgm:t>
        <a:bodyPr/>
        <a:lstStyle/>
        <a:p>
          <a:endParaRPr lang="en-SG"/>
        </a:p>
      </dgm:t>
    </dgm:pt>
    <dgm:pt modelId="{46B59411-01D2-40A9-B057-3CCB39B85709}" type="pres">
      <dgm:prSet presAssocID="{D823CF71-0209-4CF3-8C39-C940762CBE84}" presName="aSpace2" presStyleCnt="0"/>
      <dgm:spPr/>
      <dgm:t>
        <a:bodyPr/>
        <a:lstStyle/>
        <a:p>
          <a:endParaRPr lang="en-SG"/>
        </a:p>
      </dgm:t>
    </dgm:pt>
    <dgm:pt modelId="{81F42512-F308-4CBE-A04C-3000451005BB}" type="pres">
      <dgm:prSet presAssocID="{D008E5E6-CE86-4268-BCAE-17C153D0696E}" presName="childNode" presStyleLbl="node1" presStyleIdx="4" presStyleCnt="9">
        <dgm:presLayoutVars>
          <dgm:bulletEnabled val="1"/>
        </dgm:presLayoutVars>
      </dgm:prSet>
      <dgm:spPr/>
      <dgm:t>
        <a:bodyPr/>
        <a:lstStyle/>
        <a:p>
          <a:endParaRPr lang="en-SG"/>
        </a:p>
      </dgm:t>
    </dgm:pt>
    <dgm:pt modelId="{DE4D96B9-2BF7-40C6-B6C0-9FD21902A36F}" type="pres">
      <dgm:prSet presAssocID="{D008E5E6-CE86-4268-BCAE-17C153D0696E}" presName="aSpace2" presStyleCnt="0"/>
      <dgm:spPr/>
      <dgm:t>
        <a:bodyPr/>
        <a:lstStyle/>
        <a:p>
          <a:endParaRPr lang="en-SG"/>
        </a:p>
      </dgm:t>
    </dgm:pt>
    <dgm:pt modelId="{ED095D80-4F8D-4CC8-842B-5D01AFB08430}" type="pres">
      <dgm:prSet presAssocID="{CEE84055-8428-4053-92EF-13701CF9BA25}" presName="childNode" presStyleLbl="node1" presStyleIdx="5" presStyleCnt="9">
        <dgm:presLayoutVars>
          <dgm:bulletEnabled val="1"/>
        </dgm:presLayoutVars>
      </dgm:prSet>
      <dgm:spPr/>
      <dgm:t>
        <a:bodyPr/>
        <a:lstStyle/>
        <a:p>
          <a:endParaRPr lang="en-SG"/>
        </a:p>
      </dgm:t>
    </dgm:pt>
    <dgm:pt modelId="{7498B471-8244-4F8A-A596-792163BADB5E}" type="pres">
      <dgm:prSet presAssocID="{CEE84055-8428-4053-92EF-13701CF9BA25}" presName="aSpace2" presStyleCnt="0"/>
      <dgm:spPr/>
      <dgm:t>
        <a:bodyPr/>
        <a:lstStyle/>
        <a:p>
          <a:endParaRPr lang="en-SG"/>
        </a:p>
      </dgm:t>
    </dgm:pt>
    <dgm:pt modelId="{E61677FF-9AA9-4D38-B4CB-5B72265E78D0}" type="pres">
      <dgm:prSet presAssocID="{6F3431C3-5F46-4918-9910-CC8DA03F52E7}" presName="childNode" presStyleLbl="node1" presStyleIdx="6" presStyleCnt="9">
        <dgm:presLayoutVars>
          <dgm:bulletEnabled val="1"/>
        </dgm:presLayoutVars>
      </dgm:prSet>
      <dgm:spPr/>
      <dgm:t>
        <a:bodyPr/>
        <a:lstStyle/>
        <a:p>
          <a:endParaRPr lang="en-SG"/>
        </a:p>
      </dgm:t>
    </dgm:pt>
    <dgm:pt modelId="{79A1A6A5-BEC1-409E-9E8D-7128B0D40F8F}" type="pres">
      <dgm:prSet presAssocID="{6F3431C3-5F46-4918-9910-CC8DA03F52E7}" presName="aSpace2" presStyleCnt="0"/>
      <dgm:spPr/>
      <dgm:t>
        <a:bodyPr/>
        <a:lstStyle/>
        <a:p>
          <a:endParaRPr lang="en-SG"/>
        </a:p>
      </dgm:t>
    </dgm:pt>
    <dgm:pt modelId="{8B5F889A-7B9C-4486-9470-18403372275D}" type="pres">
      <dgm:prSet presAssocID="{79543176-FE04-4B21-910D-40B31EAB09BF}" presName="childNode" presStyleLbl="node1" presStyleIdx="7" presStyleCnt="9">
        <dgm:presLayoutVars>
          <dgm:bulletEnabled val="1"/>
        </dgm:presLayoutVars>
      </dgm:prSet>
      <dgm:spPr/>
      <dgm:t>
        <a:bodyPr/>
        <a:lstStyle/>
        <a:p>
          <a:endParaRPr lang="en-SG"/>
        </a:p>
      </dgm:t>
    </dgm:pt>
    <dgm:pt modelId="{B34D9E5F-EE57-4A1D-B67B-E48B73591E80}" type="pres">
      <dgm:prSet presAssocID="{0B6D3B1A-8E61-43DA-A472-2B128304C92E}" presName="aSpace" presStyleCnt="0"/>
      <dgm:spPr/>
      <dgm:t>
        <a:bodyPr/>
        <a:lstStyle/>
        <a:p>
          <a:endParaRPr lang="en-SG"/>
        </a:p>
      </dgm:t>
    </dgm:pt>
    <dgm:pt modelId="{F5A51F4A-429B-4B42-A15A-E74885254D1C}" type="pres">
      <dgm:prSet presAssocID="{B8B70870-1C27-4604-8DFB-3AB11BF2704B}" presName="compNode" presStyleCnt="0"/>
      <dgm:spPr/>
      <dgm:t>
        <a:bodyPr/>
        <a:lstStyle/>
        <a:p>
          <a:endParaRPr lang="en-SG"/>
        </a:p>
      </dgm:t>
    </dgm:pt>
    <dgm:pt modelId="{C68E3052-7B8A-4849-94A4-B5160F3AB39C}" type="pres">
      <dgm:prSet presAssocID="{B8B70870-1C27-4604-8DFB-3AB11BF2704B}" presName="aNode" presStyleLbl="bgShp" presStyleIdx="2" presStyleCnt="3"/>
      <dgm:spPr/>
      <dgm:t>
        <a:bodyPr/>
        <a:lstStyle/>
        <a:p>
          <a:endParaRPr lang="en-SG"/>
        </a:p>
      </dgm:t>
    </dgm:pt>
    <dgm:pt modelId="{80EBF59B-DC3F-497E-A72F-91703DB50EFC}" type="pres">
      <dgm:prSet presAssocID="{B8B70870-1C27-4604-8DFB-3AB11BF2704B}" presName="textNode" presStyleLbl="bgShp" presStyleIdx="2" presStyleCnt="3"/>
      <dgm:spPr/>
      <dgm:t>
        <a:bodyPr/>
        <a:lstStyle/>
        <a:p>
          <a:endParaRPr lang="en-SG"/>
        </a:p>
      </dgm:t>
    </dgm:pt>
    <dgm:pt modelId="{51073B47-4332-407B-89BA-5F843F7B2A7C}" type="pres">
      <dgm:prSet presAssocID="{B8B70870-1C27-4604-8DFB-3AB11BF2704B}" presName="compChildNode" presStyleCnt="0"/>
      <dgm:spPr/>
      <dgm:t>
        <a:bodyPr/>
        <a:lstStyle/>
        <a:p>
          <a:endParaRPr lang="en-SG"/>
        </a:p>
      </dgm:t>
    </dgm:pt>
    <dgm:pt modelId="{D4726F07-53D8-44CB-9BAC-BCA00F8DDFA6}" type="pres">
      <dgm:prSet presAssocID="{B8B70870-1C27-4604-8DFB-3AB11BF2704B}" presName="theInnerList" presStyleCnt="0"/>
      <dgm:spPr/>
      <dgm:t>
        <a:bodyPr/>
        <a:lstStyle/>
        <a:p>
          <a:endParaRPr lang="en-SG"/>
        </a:p>
      </dgm:t>
    </dgm:pt>
    <dgm:pt modelId="{B3A3CAF8-A65D-4400-9A53-CC653D1E9399}" type="pres">
      <dgm:prSet presAssocID="{AEB154D8-8684-4FED-B740-52D02E8E0447}" presName="childNode" presStyleLbl="node1" presStyleIdx="8" presStyleCnt="9">
        <dgm:presLayoutVars>
          <dgm:bulletEnabled val="1"/>
        </dgm:presLayoutVars>
      </dgm:prSet>
      <dgm:spPr/>
      <dgm:t>
        <a:bodyPr/>
        <a:lstStyle/>
        <a:p>
          <a:endParaRPr lang="en-SG"/>
        </a:p>
      </dgm:t>
    </dgm:pt>
  </dgm:ptLst>
  <dgm:cxnLst>
    <dgm:cxn modelId="{20669F5E-8B9B-4463-8E46-777A4B99D2E2}" type="presOf" srcId="{B8A83B0D-236D-4112-8AEC-310C50DECE57}" destId="{EAB58A29-6335-4DD0-80AD-515E2F9F84A7}" srcOrd="0" destOrd="0" presId="urn:microsoft.com/office/officeart/2005/8/layout/lProcess2"/>
    <dgm:cxn modelId="{3E143409-3639-42B8-A38A-5A07F338E017}" type="presOf" srcId="{95ABBB58-86AC-4258-B21E-D6BA86196B3E}" destId="{521A3C84-62A7-4773-B629-F6A38AD622E6}" srcOrd="0" destOrd="0" presId="urn:microsoft.com/office/officeart/2005/8/layout/lProcess2"/>
    <dgm:cxn modelId="{98F31BA5-9FC9-4B07-A960-798D94CC007B}" srcId="{B8B70870-1C27-4604-8DFB-3AB11BF2704B}" destId="{AEB154D8-8684-4FED-B740-52D02E8E0447}" srcOrd="0" destOrd="0" parTransId="{FCC88C69-7C37-4326-8631-08AFBAFDA778}" sibTransId="{BBB9207D-98F1-4A20-9B5E-0C4A8E03DBD2}"/>
    <dgm:cxn modelId="{1A155F68-9AED-4E41-B0BB-2354CE26D1FD}" type="presOf" srcId="{51B5061F-D13E-4423-80A8-71122DF857F7}" destId="{ED77AF1B-0426-4EEF-8D3B-E263635878CE}" srcOrd="0" destOrd="0" presId="urn:microsoft.com/office/officeart/2005/8/layout/lProcess2"/>
    <dgm:cxn modelId="{AAA7A36B-7043-4928-93C2-68AB9DA994BF}" srcId="{238E3631-96A6-4C48-9546-118F8F29B61B}" destId="{51B5061F-D13E-4423-80A8-71122DF857F7}" srcOrd="0" destOrd="0" parTransId="{86F042B7-95E4-47FA-B14A-D9925D56FB29}" sibTransId="{A16FDD45-4A28-4A94-8797-2CA727CBA9BF}"/>
    <dgm:cxn modelId="{6845AB37-EB93-4710-8969-80A503DB2C7C}" type="presOf" srcId="{0B6D3B1A-8E61-43DA-A472-2B128304C92E}" destId="{2B3D7F4B-18A7-4376-9AE5-DCAF99210688}" srcOrd="0" destOrd="0" presId="urn:microsoft.com/office/officeart/2005/8/layout/lProcess2"/>
    <dgm:cxn modelId="{46036EA3-93FE-4E54-8759-0388DFF6B7EE}" type="presOf" srcId="{79543176-FE04-4B21-910D-40B31EAB09BF}" destId="{8B5F889A-7B9C-4486-9470-18403372275D}" srcOrd="0" destOrd="0" presId="urn:microsoft.com/office/officeart/2005/8/layout/lProcess2"/>
    <dgm:cxn modelId="{C39C50CF-ADA1-45C0-8560-2C1C9874AB35}" type="presOf" srcId="{CEE84055-8428-4053-92EF-13701CF9BA25}" destId="{ED095D80-4F8D-4CC8-842B-5D01AFB08430}" srcOrd="0" destOrd="0" presId="urn:microsoft.com/office/officeart/2005/8/layout/lProcess2"/>
    <dgm:cxn modelId="{0E02987A-AF7F-4162-A680-AA6B2FFEF6FF}" srcId="{0B6D3B1A-8E61-43DA-A472-2B128304C92E}" destId="{D823CF71-0209-4CF3-8C39-C940762CBE84}" srcOrd="1" destOrd="0" parTransId="{D7AC5424-FC56-43DE-878D-79CD7764AD8D}" sibTransId="{81AC8905-3C26-4791-ACA5-415CEA14A629}"/>
    <dgm:cxn modelId="{2D713A30-8994-4E03-A28C-D5D1824CDB8A}" type="presOf" srcId="{238E3631-96A6-4C48-9546-118F8F29B61B}" destId="{80DD3E5C-8E5B-4006-902C-210C63C0FABA}" srcOrd="1" destOrd="0" presId="urn:microsoft.com/office/officeart/2005/8/layout/lProcess2"/>
    <dgm:cxn modelId="{E69759E4-1828-42DD-8E9C-273C1D98E22B}" type="presOf" srcId="{238E3631-96A6-4C48-9546-118F8F29B61B}" destId="{ACF8C8C7-2CED-4CCA-82BD-804DC2FF94F5}" srcOrd="0" destOrd="0" presId="urn:microsoft.com/office/officeart/2005/8/layout/lProcess2"/>
    <dgm:cxn modelId="{2980B803-44D0-40DA-A096-B0AC135B35BA}" type="presOf" srcId="{B8B70870-1C27-4604-8DFB-3AB11BF2704B}" destId="{C68E3052-7B8A-4849-94A4-B5160F3AB39C}" srcOrd="0" destOrd="0" presId="urn:microsoft.com/office/officeart/2005/8/layout/lProcess2"/>
    <dgm:cxn modelId="{BB4DFAD3-15F0-4870-AF1B-AE195796C1F2}" type="presOf" srcId="{D823CF71-0209-4CF3-8C39-C940762CBE84}" destId="{F005046E-CD86-405B-8328-CC019ABEE455}" srcOrd="0" destOrd="0" presId="urn:microsoft.com/office/officeart/2005/8/layout/lProcess2"/>
    <dgm:cxn modelId="{E8DC4A38-8A82-4E26-8DE9-78C7B29B54D8}" srcId="{B8A83B0D-236D-4112-8AEC-310C50DECE57}" destId="{B8B70870-1C27-4604-8DFB-3AB11BF2704B}" srcOrd="2" destOrd="0" parTransId="{003404E1-E660-41C0-B74F-7F8FC027FD69}" sibTransId="{69BF5C80-B5E4-491D-8618-B35106BDA5B8}"/>
    <dgm:cxn modelId="{C228B192-6DEB-412D-8245-00FD519D32C3}" srcId="{0B6D3B1A-8E61-43DA-A472-2B128304C92E}" destId="{F715D3A7-E601-49E9-9E86-ABFF1061F8CE}" srcOrd="0" destOrd="0" parTransId="{B4B9ADFD-F223-4231-B32C-14E4D8B23D90}" sibTransId="{5558AF73-FDB1-4C21-A76A-88D04EBE23EB}"/>
    <dgm:cxn modelId="{9F0841CB-BEEA-4638-9B21-9A813748359F}" srcId="{B8A83B0D-236D-4112-8AEC-310C50DECE57}" destId="{0B6D3B1A-8E61-43DA-A472-2B128304C92E}" srcOrd="1" destOrd="0" parTransId="{C210466A-EDB1-48BB-8B94-E5C91C9AA225}" sibTransId="{31D79755-8225-4A63-BB9D-CA355ECD2A55}"/>
    <dgm:cxn modelId="{29AE5CD2-F30F-42FD-9D17-E9EDBE2FAC4F}" type="presOf" srcId="{0B6D3B1A-8E61-43DA-A472-2B128304C92E}" destId="{72E68444-4E90-459C-8B8C-D01BEE5A7D8A}" srcOrd="1" destOrd="0" presId="urn:microsoft.com/office/officeart/2005/8/layout/lProcess2"/>
    <dgm:cxn modelId="{8CF8B7CC-D24E-4BDD-8AB9-05BF35934DFC}" srcId="{0B6D3B1A-8E61-43DA-A472-2B128304C92E}" destId="{D008E5E6-CE86-4268-BCAE-17C153D0696E}" srcOrd="2" destOrd="0" parTransId="{18484E69-FF3F-453E-92EC-C6BB4418D1B1}" sibTransId="{2D8C83BF-2142-4B46-BE3C-82CFDF307FD6}"/>
    <dgm:cxn modelId="{27091B02-ED2B-41AA-9E28-8176EF3D609A}" srcId="{238E3631-96A6-4C48-9546-118F8F29B61B}" destId="{95ABBB58-86AC-4258-B21E-D6BA86196B3E}" srcOrd="1" destOrd="0" parTransId="{A74BE86E-D075-435F-B834-60505A2FC958}" sibTransId="{1DEED30E-973B-48F9-9AF9-6FEB5713D029}"/>
    <dgm:cxn modelId="{5DC9E18B-4DAE-463B-B60F-5D6EB185691B}" type="presOf" srcId="{AEB154D8-8684-4FED-B740-52D02E8E0447}" destId="{B3A3CAF8-A65D-4400-9A53-CC653D1E9399}" srcOrd="0" destOrd="0" presId="urn:microsoft.com/office/officeart/2005/8/layout/lProcess2"/>
    <dgm:cxn modelId="{575C28FB-F912-43A5-9601-18880D603C86}" srcId="{0B6D3B1A-8E61-43DA-A472-2B128304C92E}" destId="{6F3431C3-5F46-4918-9910-CC8DA03F52E7}" srcOrd="4" destOrd="0" parTransId="{423226B9-65A0-4981-9998-73898759203D}" sibTransId="{0C01D06E-483E-41C7-AC38-C36E3B080B0F}"/>
    <dgm:cxn modelId="{41CF90BE-952D-4A9D-8972-1A5B80B8162B}" srcId="{B8A83B0D-236D-4112-8AEC-310C50DECE57}" destId="{238E3631-96A6-4C48-9546-118F8F29B61B}" srcOrd="0" destOrd="0" parTransId="{B3A4D47D-707C-4058-853F-D9BCDFE96A76}" sibTransId="{C85F0B04-A39F-4E4F-BAC8-DBF6C64F8CA6}"/>
    <dgm:cxn modelId="{F4FAF876-6D4D-43D8-B05A-CA30121A818A}" srcId="{0B6D3B1A-8E61-43DA-A472-2B128304C92E}" destId="{79543176-FE04-4B21-910D-40B31EAB09BF}" srcOrd="5" destOrd="0" parTransId="{4E146333-4B18-4144-9F01-EBCD5DC2ACA7}" sibTransId="{CB4F2828-2787-4143-8B53-155E3FCB6A10}"/>
    <dgm:cxn modelId="{E966E566-4A3F-4274-AB45-CECE88A9F3BC}" type="presOf" srcId="{D008E5E6-CE86-4268-BCAE-17C153D0696E}" destId="{81F42512-F308-4CBE-A04C-3000451005BB}" srcOrd="0" destOrd="0" presId="urn:microsoft.com/office/officeart/2005/8/layout/lProcess2"/>
    <dgm:cxn modelId="{A34001A6-D546-4C23-B216-9DF93A5EBD61}" srcId="{0B6D3B1A-8E61-43DA-A472-2B128304C92E}" destId="{CEE84055-8428-4053-92EF-13701CF9BA25}" srcOrd="3" destOrd="0" parTransId="{69FA1550-E571-4BE0-A225-BA1F0110C666}" sibTransId="{FBEC2030-69AC-445C-91A3-8C7A23DEC165}"/>
    <dgm:cxn modelId="{5E4CE7D3-5B08-43CC-88D7-47D6E25F7A3E}" type="presOf" srcId="{F715D3A7-E601-49E9-9E86-ABFF1061F8CE}" destId="{6EF5D89F-46B3-4B89-A127-E5A09E8EE1A0}" srcOrd="0" destOrd="0" presId="urn:microsoft.com/office/officeart/2005/8/layout/lProcess2"/>
    <dgm:cxn modelId="{327FE239-2200-4940-B58A-2E338C154BFE}" type="presOf" srcId="{6F3431C3-5F46-4918-9910-CC8DA03F52E7}" destId="{E61677FF-9AA9-4D38-B4CB-5B72265E78D0}" srcOrd="0" destOrd="0" presId="urn:microsoft.com/office/officeart/2005/8/layout/lProcess2"/>
    <dgm:cxn modelId="{1B116357-75EB-4A48-ADBF-C680FE85EFA9}" type="presOf" srcId="{B8B70870-1C27-4604-8DFB-3AB11BF2704B}" destId="{80EBF59B-DC3F-497E-A72F-91703DB50EFC}" srcOrd="1" destOrd="0" presId="urn:microsoft.com/office/officeart/2005/8/layout/lProcess2"/>
    <dgm:cxn modelId="{2C1E7E25-3700-4061-B7F2-18CB832B2086}" type="presParOf" srcId="{EAB58A29-6335-4DD0-80AD-515E2F9F84A7}" destId="{9288D438-60D3-4748-B18A-019FF8C82012}" srcOrd="0" destOrd="0" presId="urn:microsoft.com/office/officeart/2005/8/layout/lProcess2"/>
    <dgm:cxn modelId="{FC0A4184-4392-44FE-8780-CC4BF08ED8BD}" type="presParOf" srcId="{9288D438-60D3-4748-B18A-019FF8C82012}" destId="{ACF8C8C7-2CED-4CCA-82BD-804DC2FF94F5}" srcOrd="0" destOrd="0" presId="urn:microsoft.com/office/officeart/2005/8/layout/lProcess2"/>
    <dgm:cxn modelId="{D2B2754A-FE01-4ABF-8E26-08CB247ECE76}" type="presParOf" srcId="{9288D438-60D3-4748-B18A-019FF8C82012}" destId="{80DD3E5C-8E5B-4006-902C-210C63C0FABA}" srcOrd="1" destOrd="0" presId="urn:microsoft.com/office/officeart/2005/8/layout/lProcess2"/>
    <dgm:cxn modelId="{9A48CEEB-21E1-4CC4-B5C4-4575FAB406A0}" type="presParOf" srcId="{9288D438-60D3-4748-B18A-019FF8C82012}" destId="{93687B02-6FDF-45AF-A6D3-7AB3F0455CB9}" srcOrd="2" destOrd="0" presId="urn:microsoft.com/office/officeart/2005/8/layout/lProcess2"/>
    <dgm:cxn modelId="{DBEAA200-2CF1-48D8-B678-44BB7F938FED}" type="presParOf" srcId="{93687B02-6FDF-45AF-A6D3-7AB3F0455CB9}" destId="{B09DE4DA-17D4-49A5-B243-90FC40BFA762}" srcOrd="0" destOrd="0" presId="urn:microsoft.com/office/officeart/2005/8/layout/lProcess2"/>
    <dgm:cxn modelId="{90E84DF3-A6B3-4CD3-A4E6-7CB806C9EF71}" type="presParOf" srcId="{B09DE4DA-17D4-49A5-B243-90FC40BFA762}" destId="{ED77AF1B-0426-4EEF-8D3B-E263635878CE}" srcOrd="0" destOrd="0" presId="urn:microsoft.com/office/officeart/2005/8/layout/lProcess2"/>
    <dgm:cxn modelId="{EC46B308-2BFE-49F5-9FF1-41EDC7A5128E}" type="presParOf" srcId="{B09DE4DA-17D4-49A5-B243-90FC40BFA762}" destId="{0524FB1A-1025-449C-96DE-2FFC391C49B7}" srcOrd="1" destOrd="0" presId="urn:microsoft.com/office/officeart/2005/8/layout/lProcess2"/>
    <dgm:cxn modelId="{652EEB96-3CC6-41ED-83FA-03B95033B4F9}" type="presParOf" srcId="{B09DE4DA-17D4-49A5-B243-90FC40BFA762}" destId="{521A3C84-62A7-4773-B629-F6A38AD622E6}" srcOrd="2" destOrd="0" presId="urn:microsoft.com/office/officeart/2005/8/layout/lProcess2"/>
    <dgm:cxn modelId="{223AE8B4-BEB6-46C2-B3DE-7023661EECAE}" type="presParOf" srcId="{EAB58A29-6335-4DD0-80AD-515E2F9F84A7}" destId="{098A09E6-7227-45D9-A7ED-31B381504245}" srcOrd="1" destOrd="0" presId="urn:microsoft.com/office/officeart/2005/8/layout/lProcess2"/>
    <dgm:cxn modelId="{5FEF5E17-5692-4684-99AD-7DB995A4C269}" type="presParOf" srcId="{EAB58A29-6335-4DD0-80AD-515E2F9F84A7}" destId="{8017DF70-CE7B-4748-A40F-6D3E9C37201C}" srcOrd="2" destOrd="0" presId="urn:microsoft.com/office/officeart/2005/8/layout/lProcess2"/>
    <dgm:cxn modelId="{67D71059-758D-467E-A303-1BAC1063C8B0}" type="presParOf" srcId="{8017DF70-CE7B-4748-A40F-6D3E9C37201C}" destId="{2B3D7F4B-18A7-4376-9AE5-DCAF99210688}" srcOrd="0" destOrd="0" presId="urn:microsoft.com/office/officeart/2005/8/layout/lProcess2"/>
    <dgm:cxn modelId="{15D94606-0576-468E-996D-D894AA0D60BC}" type="presParOf" srcId="{8017DF70-CE7B-4748-A40F-6D3E9C37201C}" destId="{72E68444-4E90-459C-8B8C-D01BEE5A7D8A}" srcOrd="1" destOrd="0" presId="urn:microsoft.com/office/officeart/2005/8/layout/lProcess2"/>
    <dgm:cxn modelId="{8EA4E980-615A-4D28-B180-B4DF7466F011}" type="presParOf" srcId="{8017DF70-CE7B-4748-A40F-6D3E9C37201C}" destId="{0EE1C6C5-0E7E-4C5B-918E-0F8806183EE4}" srcOrd="2" destOrd="0" presId="urn:microsoft.com/office/officeart/2005/8/layout/lProcess2"/>
    <dgm:cxn modelId="{17A3F61B-899D-4ACB-B512-58AE2450B6C8}" type="presParOf" srcId="{0EE1C6C5-0E7E-4C5B-918E-0F8806183EE4}" destId="{3219E06B-F98D-4DF4-B3A2-7E02AE3AEE37}" srcOrd="0" destOrd="0" presId="urn:microsoft.com/office/officeart/2005/8/layout/lProcess2"/>
    <dgm:cxn modelId="{B6BD31B3-F290-4CD2-9173-0D9740E1E793}" type="presParOf" srcId="{3219E06B-F98D-4DF4-B3A2-7E02AE3AEE37}" destId="{6EF5D89F-46B3-4B89-A127-E5A09E8EE1A0}" srcOrd="0" destOrd="0" presId="urn:microsoft.com/office/officeart/2005/8/layout/lProcess2"/>
    <dgm:cxn modelId="{893279EF-F764-4AE6-A48A-92E3966C5181}" type="presParOf" srcId="{3219E06B-F98D-4DF4-B3A2-7E02AE3AEE37}" destId="{D4BCB841-C2F9-4250-8852-8ACFA2E493C5}" srcOrd="1" destOrd="0" presId="urn:microsoft.com/office/officeart/2005/8/layout/lProcess2"/>
    <dgm:cxn modelId="{E7448D36-A4C8-4737-A66E-C33FDF96F740}" type="presParOf" srcId="{3219E06B-F98D-4DF4-B3A2-7E02AE3AEE37}" destId="{F005046E-CD86-405B-8328-CC019ABEE455}" srcOrd="2" destOrd="0" presId="urn:microsoft.com/office/officeart/2005/8/layout/lProcess2"/>
    <dgm:cxn modelId="{41FB84EA-EF7D-4DC6-9BFB-FE84501A191B}" type="presParOf" srcId="{3219E06B-F98D-4DF4-B3A2-7E02AE3AEE37}" destId="{46B59411-01D2-40A9-B057-3CCB39B85709}" srcOrd="3" destOrd="0" presId="urn:microsoft.com/office/officeart/2005/8/layout/lProcess2"/>
    <dgm:cxn modelId="{AF774148-191D-4B07-A258-97D5B8407AC5}" type="presParOf" srcId="{3219E06B-F98D-4DF4-B3A2-7E02AE3AEE37}" destId="{81F42512-F308-4CBE-A04C-3000451005BB}" srcOrd="4" destOrd="0" presId="urn:microsoft.com/office/officeart/2005/8/layout/lProcess2"/>
    <dgm:cxn modelId="{A0D070F6-D973-49B5-B81A-B14E3DCC0181}" type="presParOf" srcId="{3219E06B-F98D-4DF4-B3A2-7E02AE3AEE37}" destId="{DE4D96B9-2BF7-40C6-B6C0-9FD21902A36F}" srcOrd="5" destOrd="0" presId="urn:microsoft.com/office/officeart/2005/8/layout/lProcess2"/>
    <dgm:cxn modelId="{581FECA2-FB96-4A98-8013-550AABEEF2CC}" type="presParOf" srcId="{3219E06B-F98D-4DF4-B3A2-7E02AE3AEE37}" destId="{ED095D80-4F8D-4CC8-842B-5D01AFB08430}" srcOrd="6" destOrd="0" presId="urn:microsoft.com/office/officeart/2005/8/layout/lProcess2"/>
    <dgm:cxn modelId="{01DCA132-13E0-4663-BE50-82565D351704}" type="presParOf" srcId="{3219E06B-F98D-4DF4-B3A2-7E02AE3AEE37}" destId="{7498B471-8244-4F8A-A596-792163BADB5E}" srcOrd="7" destOrd="0" presId="urn:microsoft.com/office/officeart/2005/8/layout/lProcess2"/>
    <dgm:cxn modelId="{97370BA4-08E2-48CC-9296-FF6E53A4EFC1}" type="presParOf" srcId="{3219E06B-F98D-4DF4-B3A2-7E02AE3AEE37}" destId="{E61677FF-9AA9-4D38-B4CB-5B72265E78D0}" srcOrd="8" destOrd="0" presId="urn:microsoft.com/office/officeart/2005/8/layout/lProcess2"/>
    <dgm:cxn modelId="{FA19D6B4-6A53-4249-B88A-9B395F286772}" type="presParOf" srcId="{3219E06B-F98D-4DF4-B3A2-7E02AE3AEE37}" destId="{79A1A6A5-BEC1-409E-9E8D-7128B0D40F8F}" srcOrd="9" destOrd="0" presId="urn:microsoft.com/office/officeart/2005/8/layout/lProcess2"/>
    <dgm:cxn modelId="{E05A9CA0-33DC-4930-9690-7F42EDE1A971}" type="presParOf" srcId="{3219E06B-F98D-4DF4-B3A2-7E02AE3AEE37}" destId="{8B5F889A-7B9C-4486-9470-18403372275D}" srcOrd="10" destOrd="0" presId="urn:microsoft.com/office/officeart/2005/8/layout/lProcess2"/>
    <dgm:cxn modelId="{66AC639A-6776-4089-981B-18F246121F58}" type="presParOf" srcId="{EAB58A29-6335-4DD0-80AD-515E2F9F84A7}" destId="{B34D9E5F-EE57-4A1D-B67B-E48B73591E80}" srcOrd="3" destOrd="0" presId="urn:microsoft.com/office/officeart/2005/8/layout/lProcess2"/>
    <dgm:cxn modelId="{2EE25974-2D38-498D-95C7-160A338316F1}" type="presParOf" srcId="{EAB58A29-6335-4DD0-80AD-515E2F9F84A7}" destId="{F5A51F4A-429B-4B42-A15A-E74885254D1C}" srcOrd="4" destOrd="0" presId="urn:microsoft.com/office/officeart/2005/8/layout/lProcess2"/>
    <dgm:cxn modelId="{30CEC03C-111B-4987-9F13-26002AAA6618}" type="presParOf" srcId="{F5A51F4A-429B-4B42-A15A-E74885254D1C}" destId="{C68E3052-7B8A-4849-94A4-B5160F3AB39C}" srcOrd="0" destOrd="0" presId="urn:microsoft.com/office/officeart/2005/8/layout/lProcess2"/>
    <dgm:cxn modelId="{33C34F04-3199-437E-9B36-E679A7446D87}" type="presParOf" srcId="{F5A51F4A-429B-4B42-A15A-E74885254D1C}" destId="{80EBF59B-DC3F-497E-A72F-91703DB50EFC}" srcOrd="1" destOrd="0" presId="urn:microsoft.com/office/officeart/2005/8/layout/lProcess2"/>
    <dgm:cxn modelId="{398C7C2F-7390-4CC3-AC0F-4988B411E240}" type="presParOf" srcId="{F5A51F4A-429B-4B42-A15A-E74885254D1C}" destId="{51073B47-4332-407B-89BA-5F843F7B2A7C}" srcOrd="2" destOrd="0" presId="urn:microsoft.com/office/officeart/2005/8/layout/lProcess2"/>
    <dgm:cxn modelId="{634EF0FD-B429-48FB-AF5C-55E5E0BF66C0}" type="presParOf" srcId="{51073B47-4332-407B-89BA-5F843F7B2A7C}" destId="{D4726F07-53D8-44CB-9BAC-BCA00F8DDFA6}" srcOrd="0" destOrd="0" presId="urn:microsoft.com/office/officeart/2005/8/layout/lProcess2"/>
    <dgm:cxn modelId="{50D794B3-8C2A-43D0-8757-5C854F090987}" type="presParOf" srcId="{D4726F07-53D8-44CB-9BAC-BCA00F8DDFA6}" destId="{B3A3CAF8-A65D-4400-9A53-CC653D1E9399}" srcOrd="0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B5609E85-9D9E-4532-832C-8BE87032F84E}" type="doc">
      <dgm:prSet loTypeId="urn:microsoft.com/office/officeart/2005/8/layout/process1" loCatId="process" qsTypeId="urn:microsoft.com/office/officeart/2005/8/quickstyle/simple1" qsCatId="simple" csTypeId="urn:microsoft.com/office/officeart/2005/8/colors/colorful5" csCatId="colorful" phldr="1"/>
      <dgm:spPr/>
    </dgm:pt>
    <dgm:pt modelId="{57DDEE07-644D-4225-BDDC-1056183CBAA0}">
      <dgm:prSet phldrT="[Text]"/>
      <dgm:spPr/>
      <dgm:t>
        <a:bodyPr/>
        <a:lstStyle/>
        <a:p>
          <a:r>
            <a:rPr lang="en-SG" dirty="0" smtClean="0"/>
            <a:t>Dry live algae until no further change in dry mass</a:t>
          </a:r>
          <a:endParaRPr lang="en-SG" dirty="0"/>
        </a:p>
      </dgm:t>
    </dgm:pt>
    <dgm:pt modelId="{7967B4A8-394B-491D-9CBB-3EE9AD62684A}" type="parTrans" cxnId="{F87AE53D-24DC-4C28-B963-DBE474CE903E}">
      <dgm:prSet/>
      <dgm:spPr/>
      <dgm:t>
        <a:bodyPr/>
        <a:lstStyle/>
        <a:p>
          <a:endParaRPr lang="en-SG"/>
        </a:p>
      </dgm:t>
    </dgm:pt>
    <dgm:pt modelId="{46CF899B-F0F0-41D2-888E-908E186669EF}" type="sibTrans" cxnId="{F87AE53D-24DC-4C28-B963-DBE474CE903E}">
      <dgm:prSet/>
      <dgm:spPr/>
      <dgm:t>
        <a:bodyPr/>
        <a:lstStyle/>
        <a:p>
          <a:endParaRPr lang="en-SG"/>
        </a:p>
      </dgm:t>
    </dgm:pt>
    <dgm:pt modelId="{99F32CCD-8DAF-41E0-BC05-B4F6F898F8BC}">
      <dgm:prSet phldrT="[Text]"/>
      <dgm:spPr/>
      <dgm:t>
        <a:bodyPr/>
        <a:lstStyle/>
        <a:p>
          <a:r>
            <a:rPr lang="en-SG" dirty="0" smtClean="0"/>
            <a:t>Submerge algae in </a:t>
          </a:r>
          <a:r>
            <a:rPr lang="en-SG" dirty="0" smtClean="0">
              <a:solidFill>
                <a:srgbClr val="002060"/>
              </a:solidFill>
            </a:rPr>
            <a:t>1% Mass-to-volume ratio </a:t>
          </a:r>
          <a:r>
            <a:rPr lang="en-SG" dirty="0" smtClean="0"/>
            <a:t>in concentrated heavy metal solution for 5 days.</a:t>
          </a:r>
          <a:endParaRPr lang="en-SG" dirty="0"/>
        </a:p>
      </dgm:t>
    </dgm:pt>
    <dgm:pt modelId="{C291EE59-043A-4676-BA45-AA486AE2382F}" type="parTrans" cxnId="{319C3804-C22C-4DC1-A0E4-F9BA1CEBE7B8}">
      <dgm:prSet/>
      <dgm:spPr/>
      <dgm:t>
        <a:bodyPr/>
        <a:lstStyle/>
        <a:p>
          <a:endParaRPr lang="en-SG"/>
        </a:p>
      </dgm:t>
    </dgm:pt>
    <dgm:pt modelId="{AFA2F5D8-FB91-49DE-B058-A3F720AED9CC}" type="sibTrans" cxnId="{319C3804-C22C-4DC1-A0E4-F9BA1CEBE7B8}">
      <dgm:prSet/>
      <dgm:spPr/>
      <dgm:t>
        <a:bodyPr/>
        <a:lstStyle/>
        <a:p>
          <a:endParaRPr lang="en-SG"/>
        </a:p>
      </dgm:t>
    </dgm:pt>
    <dgm:pt modelId="{E53D8DF8-0B44-472B-8DD7-0C7B5D876070}">
      <dgm:prSet phldrT="[Text]"/>
      <dgm:spPr/>
      <dgm:t>
        <a:bodyPr/>
        <a:lstStyle/>
        <a:p>
          <a:r>
            <a:rPr lang="en-SG" dirty="0" smtClean="0">
              <a:solidFill>
                <a:srgbClr val="002060"/>
              </a:solidFill>
            </a:rPr>
            <a:t>Change in concentration </a:t>
          </a:r>
          <a:r>
            <a:rPr lang="en-SG" dirty="0" smtClean="0"/>
            <a:t>of heavy metal ions are recorded over time</a:t>
          </a:r>
        </a:p>
        <a:p>
          <a:r>
            <a:rPr lang="en-SG" dirty="0" smtClean="0"/>
            <a:t>Centrifuge and test supernatant</a:t>
          </a:r>
          <a:endParaRPr lang="en-SG" dirty="0"/>
        </a:p>
      </dgm:t>
    </dgm:pt>
    <dgm:pt modelId="{999A825E-B2E9-4FA1-9B67-4CAF8AEA56D3}" type="parTrans" cxnId="{DD4C445D-16A4-4BBA-A753-810178E45A82}">
      <dgm:prSet/>
      <dgm:spPr/>
      <dgm:t>
        <a:bodyPr/>
        <a:lstStyle/>
        <a:p>
          <a:endParaRPr lang="en-SG"/>
        </a:p>
      </dgm:t>
    </dgm:pt>
    <dgm:pt modelId="{7993765A-09D4-4AB9-A290-D3D0CEFA8BE7}" type="sibTrans" cxnId="{DD4C445D-16A4-4BBA-A753-810178E45A82}">
      <dgm:prSet/>
      <dgm:spPr/>
      <dgm:t>
        <a:bodyPr/>
        <a:lstStyle/>
        <a:p>
          <a:endParaRPr lang="en-SG"/>
        </a:p>
      </dgm:t>
    </dgm:pt>
    <dgm:pt modelId="{A036FB95-9E67-465F-8C93-5487959C55B1}" type="pres">
      <dgm:prSet presAssocID="{B5609E85-9D9E-4532-832C-8BE87032F84E}" presName="Name0" presStyleCnt="0">
        <dgm:presLayoutVars>
          <dgm:dir/>
          <dgm:resizeHandles val="exact"/>
        </dgm:presLayoutVars>
      </dgm:prSet>
      <dgm:spPr/>
    </dgm:pt>
    <dgm:pt modelId="{AB5B2EA2-D436-4FCA-B17C-A29A8C8238E2}" type="pres">
      <dgm:prSet presAssocID="{57DDEE07-644D-4225-BDDC-1056183CBAA0}" presName="node" presStyleLbl="node1" presStyleIdx="0" presStyleCnt="3" custScaleY="183269">
        <dgm:presLayoutVars>
          <dgm:bulletEnabled val="1"/>
        </dgm:presLayoutVars>
      </dgm:prSet>
      <dgm:spPr/>
      <dgm:t>
        <a:bodyPr/>
        <a:lstStyle/>
        <a:p>
          <a:endParaRPr lang="en-SG"/>
        </a:p>
      </dgm:t>
    </dgm:pt>
    <dgm:pt modelId="{A1E9E37D-7AE0-48C0-842F-F1F8D4EDA9D5}" type="pres">
      <dgm:prSet presAssocID="{46CF899B-F0F0-41D2-888E-908E186669EF}" presName="sibTrans" presStyleLbl="sibTrans2D1" presStyleIdx="0" presStyleCnt="2"/>
      <dgm:spPr/>
      <dgm:t>
        <a:bodyPr/>
        <a:lstStyle/>
        <a:p>
          <a:endParaRPr lang="en-SG"/>
        </a:p>
      </dgm:t>
    </dgm:pt>
    <dgm:pt modelId="{A6BABD22-97FB-4967-8EDE-15A71DFE46B0}" type="pres">
      <dgm:prSet presAssocID="{46CF899B-F0F0-41D2-888E-908E186669EF}" presName="connectorText" presStyleLbl="sibTrans2D1" presStyleIdx="0" presStyleCnt="2"/>
      <dgm:spPr/>
      <dgm:t>
        <a:bodyPr/>
        <a:lstStyle/>
        <a:p>
          <a:endParaRPr lang="en-SG"/>
        </a:p>
      </dgm:t>
    </dgm:pt>
    <dgm:pt modelId="{AF055E45-2A38-4A70-9326-6ADB7062C93B}" type="pres">
      <dgm:prSet presAssocID="{99F32CCD-8DAF-41E0-BC05-B4F6F898F8BC}" presName="node" presStyleLbl="node1" presStyleIdx="1" presStyleCnt="3" custScaleY="183269">
        <dgm:presLayoutVars>
          <dgm:bulletEnabled val="1"/>
        </dgm:presLayoutVars>
      </dgm:prSet>
      <dgm:spPr/>
      <dgm:t>
        <a:bodyPr/>
        <a:lstStyle/>
        <a:p>
          <a:endParaRPr lang="en-SG"/>
        </a:p>
      </dgm:t>
    </dgm:pt>
    <dgm:pt modelId="{527CE25E-66B6-494B-BCC7-C059D5851D87}" type="pres">
      <dgm:prSet presAssocID="{AFA2F5D8-FB91-49DE-B058-A3F720AED9CC}" presName="sibTrans" presStyleLbl="sibTrans2D1" presStyleIdx="1" presStyleCnt="2"/>
      <dgm:spPr/>
      <dgm:t>
        <a:bodyPr/>
        <a:lstStyle/>
        <a:p>
          <a:endParaRPr lang="en-SG"/>
        </a:p>
      </dgm:t>
    </dgm:pt>
    <dgm:pt modelId="{F4C796F1-0E8E-427B-A406-AA9591BA421A}" type="pres">
      <dgm:prSet presAssocID="{AFA2F5D8-FB91-49DE-B058-A3F720AED9CC}" presName="connectorText" presStyleLbl="sibTrans2D1" presStyleIdx="1" presStyleCnt="2"/>
      <dgm:spPr/>
      <dgm:t>
        <a:bodyPr/>
        <a:lstStyle/>
        <a:p>
          <a:endParaRPr lang="en-SG"/>
        </a:p>
      </dgm:t>
    </dgm:pt>
    <dgm:pt modelId="{8D49CE8A-F6EC-4C9A-A3DA-B55A85072644}" type="pres">
      <dgm:prSet presAssocID="{E53D8DF8-0B44-472B-8DD7-0C7B5D876070}" presName="node" presStyleLbl="node1" presStyleIdx="2" presStyleCnt="3" custScaleY="184987">
        <dgm:presLayoutVars>
          <dgm:bulletEnabled val="1"/>
        </dgm:presLayoutVars>
      </dgm:prSet>
      <dgm:spPr/>
      <dgm:t>
        <a:bodyPr/>
        <a:lstStyle/>
        <a:p>
          <a:endParaRPr lang="en-SG"/>
        </a:p>
      </dgm:t>
    </dgm:pt>
  </dgm:ptLst>
  <dgm:cxnLst>
    <dgm:cxn modelId="{DBF24F7D-2BAD-4E8B-B17A-BDAEEE30B6AC}" type="presOf" srcId="{E53D8DF8-0B44-472B-8DD7-0C7B5D876070}" destId="{8D49CE8A-F6EC-4C9A-A3DA-B55A85072644}" srcOrd="0" destOrd="0" presId="urn:microsoft.com/office/officeart/2005/8/layout/process1"/>
    <dgm:cxn modelId="{3D1EC1EF-6477-4CB8-AC03-A0D63BDECCDB}" type="presOf" srcId="{AFA2F5D8-FB91-49DE-B058-A3F720AED9CC}" destId="{F4C796F1-0E8E-427B-A406-AA9591BA421A}" srcOrd="1" destOrd="0" presId="urn:microsoft.com/office/officeart/2005/8/layout/process1"/>
    <dgm:cxn modelId="{5E3DC608-C237-4153-A64A-D6F59EA0155C}" type="presOf" srcId="{46CF899B-F0F0-41D2-888E-908E186669EF}" destId="{A6BABD22-97FB-4967-8EDE-15A71DFE46B0}" srcOrd="1" destOrd="0" presId="urn:microsoft.com/office/officeart/2005/8/layout/process1"/>
    <dgm:cxn modelId="{86AF9985-1A09-4AE2-8533-66EC8D7D6C5F}" type="presOf" srcId="{46CF899B-F0F0-41D2-888E-908E186669EF}" destId="{A1E9E37D-7AE0-48C0-842F-F1F8D4EDA9D5}" srcOrd="0" destOrd="0" presId="urn:microsoft.com/office/officeart/2005/8/layout/process1"/>
    <dgm:cxn modelId="{7FB19CFE-9C0E-4D5C-B37F-E900ED58E4FB}" type="presOf" srcId="{AFA2F5D8-FB91-49DE-B058-A3F720AED9CC}" destId="{527CE25E-66B6-494B-BCC7-C059D5851D87}" srcOrd="0" destOrd="0" presId="urn:microsoft.com/office/officeart/2005/8/layout/process1"/>
    <dgm:cxn modelId="{7877D677-BD96-4A38-8586-409ED28E9F7E}" type="presOf" srcId="{B5609E85-9D9E-4532-832C-8BE87032F84E}" destId="{A036FB95-9E67-465F-8C93-5487959C55B1}" srcOrd="0" destOrd="0" presId="urn:microsoft.com/office/officeart/2005/8/layout/process1"/>
    <dgm:cxn modelId="{003BB879-8B2F-4747-99A8-69D9DEEA14E6}" type="presOf" srcId="{99F32CCD-8DAF-41E0-BC05-B4F6F898F8BC}" destId="{AF055E45-2A38-4A70-9326-6ADB7062C93B}" srcOrd="0" destOrd="0" presId="urn:microsoft.com/office/officeart/2005/8/layout/process1"/>
    <dgm:cxn modelId="{319C3804-C22C-4DC1-A0E4-F9BA1CEBE7B8}" srcId="{B5609E85-9D9E-4532-832C-8BE87032F84E}" destId="{99F32CCD-8DAF-41E0-BC05-B4F6F898F8BC}" srcOrd="1" destOrd="0" parTransId="{C291EE59-043A-4676-BA45-AA486AE2382F}" sibTransId="{AFA2F5D8-FB91-49DE-B058-A3F720AED9CC}"/>
    <dgm:cxn modelId="{597C4A10-0FDF-4DE8-8F30-A94C49AE0FB5}" type="presOf" srcId="{57DDEE07-644D-4225-BDDC-1056183CBAA0}" destId="{AB5B2EA2-D436-4FCA-B17C-A29A8C8238E2}" srcOrd="0" destOrd="0" presId="urn:microsoft.com/office/officeart/2005/8/layout/process1"/>
    <dgm:cxn modelId="{DD4C445D-16A4-4BBA-A753-810178E45A82}" srcId="{B5609E85-9D9E-4532-832C-8BE87032F84E}" destId="{E53D8DF8-0B44-472B-8DD7-0C7B5D876070}" srcOrd="2" destOrd="0" parTransId="{999A825E-B2E9-4FA1-9B67-4CAF8AEA56D3}" sibTransId="{7993765A-09D4-4AB9-A290-D3D0CEFA8BE7}"/>
    <dgm:cxn modelId="{F87AE53D-24DC-4C28-B963-DBE474CE903E}" srcId="{B5609E85-9D9E-4532-832C-8BE87032F84E}" destId="{57DDEE07-644D-4225-BDDC-1056183CBAA0}" srcOrd="0" destOrd="0" parTransId="{7967B4A8-394B-491D-9CBB-3EE9AD62684A}" sibTransId="{46CF899B-F0F0-41D2-888E-908E186669EF}"/>
    <dgm:cxn modelId="{F78CC922-A289-4501-849C-32B632970CFA}" type="presParOf" srcId="{A036FB95-9E67-465F-8C93-5487959C55B1}" destId="{AB5B2EA2-D436-4FCA-B17C-A29A8C8238E2}" srcOrd="0" destOrd="0" presId="urn:microsoft.com/office/officeart/2005/8/layout/process1"/>
    <dgm:cxn modelId="{E86B05CB-FA02-4EDB-9F90-FBD007D9405E}" type="presParOf" srcId="{A036FB95-9E67-465F-8C93-5487959C55B1}" destId="{A1E9E37D-7AE0-48C0-842F-F1F8D4EDA9D5}" srcOrd="1" destOrd="0" presId="urn:microsoft.com/office/officeart/2005/8/layout/process1"/>
    <dgm:cxn modelId="{F59DAE81-4FA5-41B1-95F2-9A21C0D15C6B}" type="presParOf" srcId="{A1E9E37D-7AE0-48C0-842F-F1F8D4EDA9D5}" destId="{A6BABD22-97FB-4967-8EDE-15A71DFE46B0}" srcOrd="0" destOrd="0" presId="urn:microsoft.com/office/officeart/2005/8/layout/process1"/>
    <dgm:cxn modelId="{41F3DC70-1B21-4429-A934-8DF4B849AA40}" type="presParOf" srcId="{A036FB95-9E67-465F-8C93-5487959C55B1}" destId="{AF055E45-2A38-4A70-9326-6ADB7062C93B}" srcOrd="2" destOrd="0" presId="urn:microsoft.com/office/officeart/2005/8/layout/process1"/>
    <dgm:cxn modelId="{DB17F1F6-D31E-45DA-9477-24A9E5E41DC8}" type="presParOf" srcId="{A036FB95-9E67-465F-8C93-5487959C55B1}" destId="{527CE25E-66B6-494B-BCC7-C059D5851D87}" srcOrd="3" destOrd="0" presId="urn:microsoft.com/office/officeart/2005/8/layout/process1"/>
    <dgm:cxn modelId="{0F67B14E-C356-4FA3-B9F4-23E3BEE4825F}" type="presParOf" srcId="{527CE25E-66B6-494B-BCC7-C059D5851D87}" destId="{F4C796F1-0E8E-427B-A406-AA9591BA421A}" srcOrd="0" destOrd="0" presId="urn:microsoft.com/office/officeart/2005/8/layout/process1"/>
    <dgm:cxn modelId="{2420BDAA-ACA4-4596-BF70-13B567D7DB34}" type="presParOf" srcId="{A036FB95-9E67-465F-8C93-5487959C55B1}" destId="{8D49CE8A-F6EC-4C9A-A3DA-B55A85072644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B8A83B0D-236D-4112-8AEC-310C50DECE57}" type="doc">
      <dgm:prSet loTypeId="urn:microsoft.com/office/officeart/2005/8/layout/lProcess2" loCatId="list" qsTypeId="urn:microsoft.com/office/officeart/2005/8/quickstyle/simple2" qsCatId="simple" csTypeId="urn:microsoft.com/office/officeart/2005/8/colors/colorful5" csCatId="colorful" phldr="1"/>
      <dgm:spPr/>
      <dgm:t>
        <a:bodyPr/>
        <a:lstStyle/>
        <a:p>
          <a:endParaRPr lang="en-SG"/>
        </a:p>
      </dgm:t>
    </dgm:pt>
    <dgm:pt modelId="{238E3631-96A6-4C48-9546-118F8F29B61B}">
      <dgm:prSet phldrT="[Text]"/>
      <dgm:spPr/>
      <dgm:t>
        <a:bodyPr/>
        <a:lstStyle/>
        <a:p>
          <a:r>
            <a:rPr lang="en-SG" dirty="0" smtClean="0">
              <a:latin typeface="+mj-lt"/>
            </a:rPr>
            <a:t>Independent variable</a:t>
          </a:r>
          <a:endParaRPr lang="en-SG" dirty="0">
            <a:latin typeface="+mj-lt"/>
            <a:ea typeface="Roboto Condensed" pitchFamily="2" charset="0"/>
          </a:endParaRPr>
        </a:p>
      </dgm:t>
    </dgm:pt>
    <dgm:pt modelId="{B3A4D47D-707C-4058-853F-D9BCDFE96A76}" type="parTrans" cxnId="{41CF90BE-952D-4A9D-8972-1A5B80B8162B}">
      <dgm:prSet/>
      <dgm:spPr/>
      <dgm:t>
        <a:bodyPr/>
        <a:lstStyle/>
        <a:p>
          <a:endParaRPr lang="en-SG"/>
        </a:p>
      </dgm:t>
    </dgm:pt>
    <dgm:pt modelId="{C85F0B04-A39F-4E4F-BAC8-DBF6C64F8CA6}" type="sibTrans" cxnId="{41CF90BE-952D-4A9D-8972-1A5B80B8162B}">
      <dgm:prSet/>
      <dgm:spPr/>
      <dgm:t>
        <a:bodyPr/>
        <a:lstStyle/>
        <a:p>
          <a:endParaRPr lang="en-SG"/>
        </a:p>
      </dgm:t>
    </dgm:pt>
    <dgm:pt modelId="{F04F5222-7FE7-4F12-B90E-EE5289FE84F8}">
      <dgm:prSet phldrT="[Text]" custT="1"/>
      <dgm:spPr/>
      <dgm:t>
        <a:bodyPr/>
        <a:lstStyle/>
        <a:p>
          <a:r>
            <a:rPr lang="en-SG" sz="1800" dirty="0" smtClean="0"/>
            <a:t>Initial Concentration of Heavy Metal Ion Solution</a:t>
          </a:r>
          <a:endParaRPr lang="en-SG" sz="1800" dirty="0"/>
        </a:p>
      </dgm:t>
    </dgm:pt>
    <dgm:pt modelId="{F7AE11E5-D03D-4DD5-A494-482BD2FF0433}" type="parTrans" cxnId="{9A1529F2-9A8C-4F01-BBBE-32C5FE54B4C1}">
      <dgm:prSet/>
      <dgm:spPr/>
      <dgm:t>
        <a:bodyPr/>
        <a:lstStyle/>
        <a:p>
          <a:endParaRPr lang="en-SG"/>
        </a:p>
      </dgm:t>
    </dgm:pt>
    <dgm:pt modelId="{BE630742-15AB-4D5E-811C-0044C02006D3}" type="sibTrans" cxnId="{9A1529F2-9A8C-4F01-BBBE-32C5FE54B4C1}">
      <dgm:prSet/>
      <dgm:spPr/>
      <dgm:t>
        <a:bodyPr/>
        <a:lstStyle/>
        <a:p>
          <a:endParaRPr lang="en-SG"/>
        </a:p>
      </dgm:t>
    </dgm:pt>
    <dgm:pt modelId="{9E3BFB29-E143-4280-A907-B918AAA000F1}">
      <dgm:prSet phldrT="[Text]" custT="1"/>
      <dgm:spPr/>
      <dgm:t>
        <a:bodyPr/>
        <a:lstStyle/>
        <a:p>
          <a:r>
            <a:rPr lang="en-SG" sz="2000" dirty="0" smtClean="0"/>
            <a:t>Type of heavy metal ions</a:t>
          </a:r>
          <a:endParaRPr lang="en-SG" sz="2000" dirty="0"/>
        </a:p>
      </dgm:t>
    </dgm:pt>
    <dgm:pt modelId="{6B97D27E-D32F-483A-83FE-4EC3541C1918}" type="parTrans" cxnId="{66A4D7DA-B2E1-4A03-BB48-80448E2F9E61}">
      <dgm:prSet/>
      <dgm:spPr/>
      <dgm:t>
        <a:bodyPr/>
        <a:lstStyle/>
        <a:p>
          <a:endParaRPr lang="en-SG"/>
        </a:p>
      </dgm:t>
    </dgm:pt>
    <dgm:pt modelId="{F225197C-F84E-4223-AE9F-73969FB53E52}" type="sibTrans" cxnId="{66A4D7DA-B2E1-4A03-BB48-80448E2F9E61}">
      <dgm:prSet/>
      <dgm:spPr/>
      <dgm:t>
        <a:bodyPr/>
        <a:lstStyle/>
        <a:p>
          <a:endParaRPr lang="en-SG"/>
        </a:p>
      </dgm:t>
    </dgm:pt>
    <dgm:pt modelId="{F94ADF4A-8BAC-4F85-B45B-13EE647F255B}">
      <dgm:prSet phldrT="[Text]"/>
      <dgm:spPr/>
      <dgm:t>
        <a:bodyPr/>
        <a:lstStyle/>
        <a:p>
          <a:r>
            <a:rPr lang="en-SG" dirty="0" smtClean="0">
              <a:latin typeface="+mj-lt"/>
            </a:rPr>
            <a:t>Controlled Variable</a:t>
          </a:r>
          <a:endParaRPr lang="en-SG" dirty="0">
            <a:latin typeface="+mj-lt"/>
          </a:endParaRPr>
        </a:p>
      </dgm:t>
    </dgm:pt>
    <dgm:pt modelId="{24551197-105B-4557-8E76-286AD7D24030}" type="parTrans" cxnId="{DC88B627-F046-42B1-B72D-1465308F8E39}">
      <dgm:prSet/>
      <dgm:spPr/>
      <dgm:t>
        <a:bodyPr/>
        <a:lstStyle/>
        <a:p>
          <a:endParaRPr lang="en-SG"/>
        </a:p>
      </dgm:t>
    </dgm:pt>
    <dgm:pt modelId="{61CE2594-3EFA-452C-AFC3-62DB92D4B755}" type="sibTrans" cxnId="{DC88B627-F046-42B1-B72D-1465308F8E39}">
      <dgm:prSet/>
      <dgm:spPr/>
      <dgm:t>
        <a:bodyPr/>
        <a:lstStyle/>
        <a:p>
          <a:endParaRPr lang="en-SG"/>
        </a:p>
      </dgm:t>
    </dgm:pt>
    <dgm:pt modelId="{80C4F4D9-4055-4CCF-A16D-EFA8A2DC909E}">
      <dgm:prSet phldrT="[Text]" custT="1"/>
      <dgm:spPr/>
      <dgm:t>
        <a:bodyPr/>
        <a:lstStyle/>
        <a:p>
          <a:r>
            <a:rPr lang="en-SG" sz="1400" dirty="0" smtClean="0"/>
            <a:t>Mass of Dead &amp; Harvested Algae used</a:t>
          </a:r>
          <a:endParaRPr lang="en-SG" sz="1400" dirty="0"/>
        </a:p>
      </dgm:t>
    </dgm:pt>
    <dgm:pt modelId="{D2BAA996-6E43-461C-BC9E-FCD84B76BF34}" type="parTrans" cxnId="{733E5070-97AD-44AB-9BBD-E351A9746CEC}">
      <dgm:prSet/>
      <dgm:spPr/>
      <dgm:t>
        <a:bodyPr/>
        <a:lstStyle/>
        <a:p>
          <a:endParaRPr lang="en-SG"/>
        </a:p>
      </dgm:t>
    </dgm:pt>
    <dgm:pt modelId="{FC50D2B1-4F20-42ED-96D9-51891198F20F}" type="sibTrans" cxnId="{733E5070-97AD-44AB-9BBD-E351A9746CEC}">
      <dgm:prSet/>
      <dgm:spPr/>
      <dgm:t>
        <a:bodyPr/>
        <a:lstStyle/>
        <a:p>
          <a:endParaRPr lang="en-SG"/>
        </a:p>
      </dgm:t>
    </dgm:pt>
    <dgm:pt modelId="{D9BB97E3-72A4-4F56-A762-8EEE7D900AD3}">
      <dgm:prSet phldrT="[Text]" custT="1"/>
      <dgm:spPr/>
      <dgm:t>
        <a:bodyPr/>
        <a:lstStyle/>
        <a:p>
          <a:r>
            <a:rPr lang="en-SG" sz="1600" dirty="0" smtClean="0"/>
            <a:t>Volume of water</a:t>
          </a:r>
          <a:endParaRPr lang="en-SG" sz="1600" dirty="0"/>
        </a:p>
      </dgm:t>
    </dgm:pt>
    <dgm:pt modelId="{509A2A6B-32C6-4A9B-A5F2-F31471198D3D}" type="parTrans" cxnId="{21516820-6FBF-4656-9312-D8B0CDB4F60E}">
      <dgm:prSet/>
      <dgm:spPr/>
      <dgm:t>
        <a:bodyPr/>
        <a:lstStyle/>
        <a:p>
          <a:endParaRPr lang="en-SG"/>
        </a:p>
      </dgm:t>
    </dgm:pt>
    <dgm:pt modelId="{C1A33912-2C3C-4C77-9DBA-46574140D728}" type="sibTrans" cxnId="{21516820-6FBF-4656-9312-D8B0CDB4F60E}">
      <dgm:prSet/>
      <dgm:spPr/>
      <dgm:t>
        <a:bodyPr/>
        <a:lstStyle/>
        <a:p>
          <a:endParaRPr lang="en-SG"/>
        </a:p>
      </dgm:t>
    </dgm:pt>
    <dgm:pt modelId="{F3F34501-81AB-4937-AA61-F30DB095D6AD}">
      <dgm:prSet phldrT="[Text]" custT="1"/>
      <dgm:spPr/>
      <dgm:t>
        <a:bodyPr/>
        <a:lstStyle/>
        <a:p>
          <a:r>
            <a:rPr lang="en-SG" sz="1600" dirty="0" smtClean="0"/>
            <a:t>Temperature of surroundings</a:t>
          </a:r>
          <a:endParaRPr lang="en-SG" sz="1600" dirty="0"/>
        </a:p>
      </dgm:t>
    </dgm:pt>
    <dgm:pt modelId="{15EBB562-84D9-4AF9-8C93-209B218FF930}" type="parTrans" cxnId="{0C9D883A-941D-48D9-B231-B9C7F033986F}">
      <dgm:prSet/>
      <dgm:spPr/>
      <dgm:t>
        <a:bodyPr/>
        <a:lstStyle/>
        <a:p>
          <a:endParaRPr lang="en-SG"/>
        </a:p>
      </dgm:t>
    </dgm:pt>
    <dgm:pt modelId="{9C60037F-BAC6-4360-B4DB-C2A600A07B2F}" type="sibTrans" cxnId="{0C9D883A-941D-48D9-B231-B9C7F033986F}">
      <dgm:prSet/>
      <dgm:spPr/>
      <dgm:t>
        <a:bodyPr/>
        <a:lstStyle/>
        <a:p>
          <a:endParaRPr lang="en-SG"/>
        </a:p>
      </dgm:t>
    </dgm:pt>
    <dgm:pt modelId="{7863A1F3-222A-40BB-8220-183741D4F152}">
      <dgm:prSet phldrT="[Text]" custT="1"/>
      <dgm:spPr/>
      <dgm:t>
        <a:bodyPr/>
        <a:lstStyle/>
        <a:p>
          <a:r>
            <a:rPr lang="en-SG" sz="1600" dirty="0" smtClean="0"/>
            <a:t>Temperature of solution</a:t>
          </a:r>
          <a:endParaRPr lang="en-SG" sz="1600" dirty="0"/>
        </a:p>
      </dgm:t>
    </dgm:pt>
    <dgm:pt modelId="{7CD5A0DE-91FE-42FA-B479-E89BDABBE793}" type="parTrans" cxnId="{2C9A5ACF-56D0-45B4-9BB2-C84908110933}">
      <dgm:prSet/>
      <dgm:spPr/>
      <dgm:t>
        <a:bodyPr/>
        <a:lstStyle/>
        <a:p>
          <a:endParaRPr lang="en-SG"/>
        </a:p>
      </dgm:t>
    </dgm:pt>
    <dgm:pt modelId="{3ECF670C-22A6-40DD-A57F-D6601DF8270D}" type="sibTrans" cxnId="{2C9A5ACF-56D0-45B4-9BB2-C84908110933}">
      <dgm:prSet/>
      <dgm:spPr/>
      <dgm:t>
        <a:bodyPr/>
        <a:lstStyle/>
        <a:p>
          <a:endParaRPr lang="en-SG"/>
        </a:p>
      </dgm:t>
    </dgm:pt>
    <dgm:pt modelId="{D49C7DD2-2BF0-4A1B-B3D6-20FDF1C4E242}">
      <dgm:prSet phldrT="[Text]"/>
      <dgm:spPr/>
      <dgm:t>
        <a:bodyPr/>
        <a:lstStyle/>
        <a:p>
          <a:r>
            <a:rPr lang="en-SG" dirty="0" smtClean="0"/>
            <a:t>Time interval between each measurement</a:t>
          </a:r>
          <a:endParaRPr lang="en-SG" dirty="0"/>
        </a:p>
      </dgm:t>
    </dgm:pt>
    <dgm:pt modelId="{A83CCB66-5C33-4FAC-AFF2-2ACA9E92EEED}" type="parTrans" cxnId="{DCD5E44B-55AC-4686-9D5B-BAE6B268A83A}">
      <dgm:prSet/>
      <dgm:spPr/>
      <dgm:t>
        <a:bodyPr/>
        <a:lstStyle/>
        <a:p>
          <a:endParaRPr lang="en-SG"/>
        </a:p>
      </dgm:t>
    </dgm:pt>
    <dgm:pt modelId="{7474BE0D-3B8B-4EE9-9697-40AE689C7D94}" type="sibTrans" cxnId="{DCD5E44B-55AC-4686-9D5B-BAE6B268A83A}">
      <dgm:prSet/>
      <dgm:spPr/>
      <dgm:t>
        <a:bodyPr/>
        <a:lstStyle/>
        <a:p>
          <a:endParaRPr lang="en-SG"/>
        </a:p>
      </dgm:t>
    </dgm:pt>
    <dgm:pt modelId="{AD33628B-3AD2-4082-AC24-88A10ECC516A}">
      <dgm:prSet phldrT="[Text]"/>
      <dgm:spPr/>
      <dgm:t>
        <a:bodyPr/>
        <a:lstStyle/>
        <a:p>
          <a:r>
            <a:rPr lang="en-SG" dirty="0" smtClean="0">
              <a:latin typeface="+mj-lt"/>
            </a:rPr>
            <a:t>Dependent Variable</a:t>
          </a:r>
          <a:endParaRPr lang="en-SG" dirty="0">
            <a:latin typeface="+mj-lt"/>
          </a:endParaRPr>
        </a:p>
      </dgm:t>
    </dgm:pt>
    <dgm:pt modelId="{58D58810-B4E4-4D97-AD58-3B7FF0282BD8}" type="parTrans" cxnId="{3E390699-E922-4842-8244-4653974E4066}">
      <dgm:prSet/>
      <dgm:spPr/>
      <dgm:t>
        <a:bodyPr/>
        <a:lstStyle/>
        <a:p>
          <a:endParaRPr lang="en-SG"/>
        </a:p>
      </dgm:t>
    </dgm:pt>
    <dgm:pt modelId="{6BCFD692-9C01-4C7A-A12C-DF0A5F2EB246}" type="sibTrans" cxnId="{3E390699-E922-4842-8244-4653974E4066}">
      <dgm:prSet/>
      <dgm:spPr/>
      <dgm:t>
        <a:bodyPr/>
        <a:lstStyle/>
        <a:p>
          <a:endParaRPr lang="en-SG"/>
        </a:p>
      </dgm:t>
    </dgm:pt>
    <dgm:pt modelId="{46285485-3252-4501-8356-FE99A6546E96}">
      <dgm:prSet phldrT="[Text]" custT="1"/>
      <dgm:spPr/>
      <dgm:t>
        <a:bodyPr/>
        <a:lstStyle/>
        <a:p>
          <a:r>
            <a:rPr lang="en-SG" sz="2400" dirty="0" smtClean="0"/>
            <a:t>Concentration of Heavy Metal Ion Solution over time</a:t>
          </a:r>
          <a:endParaRPr lang="en-SG" sz="2400" dirty="0"/>
        </a:p>
      </dgm:t>
    </dgm:pt>
    <dgm:pt modelId="{720A1B64-ACB3-4708-A050-095C86BAAF7D}" type="parTrans" cxnId="{53B865C6-7008-4933-BCB2-B366E3B1D7BB}">
      <dgm:prSet/>
      <dgm:spPr/>
      <dgm:t>
        <a:bodyPr/>
        <a:lstStyle/>
        <a:p>
          <a:endParaRPr lang="en-SG"/>
        </a:p>
      </dgm:t>
    </dgm:pt>
    <dgm:pt modelId="{3C6ABD7C-8FB6-40F6-BE99-EBE1D1722E04}" type="sibTrans" cxnId="{53B865C6-7008-4933-BCB2-B366E3B1D7BB}">
      <dgm:prSet/>
      <dgm:spPr/>
      <dgm:t>
        <a:bodyPr/>
        <a:lstStyle/>
        <a:p>
          <a:endParaRPr lang="en-SG"/>
        </a:p>
      </dgm:t>
    </dgm:pt>
    <dgm:pt modelId="{EAB58A29-6335-4DD0-80AD-515E2F9F84A7}" type="pres">
      <dgm:prSet presAssocID="{B8A83B0D-236D-4112-8AEC-310C50DECE57}" presName="theList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SG"/>
        </a:p>
      </dgm:t>
    </dgm:pt>
    <dgm:pt modelId="{9288D438-60D3-4748-B18A-019FF8C82012}" type="pres">
      <dgm:prSet presAssocID="{238E3631-96A6-4C48-9546-118F8F29B61B}" presName="compNode" presStyleCnt="0"/>
      <dgm:spPr/>
      <dgm:t>
        <a:bodyPr/>
        <a:lstStyle/>
        <a:p>
          <a:endParaRPr lang="en-SG"/>
        </a:p>
      </dgm:t>
    </dgm:pt>
    <dgm:pt modelId="{ACF8C8C7-2CED-4CCA-82BD-804DC2FF94F5}" type="pres">
      <dgm:prSet presAssocID="{238E3631-96A6-4C48-9546-118F8F29B61B}" presName="aNode" presStyleLbl="bgShp" presStyleIdx="0" presStyleCnt="3"/>
      <dgm:spPr/>
      <dgm:t>
        <a:bodyPr/>
        <a:lstStyle/>
        <a:p>
          <a:endParaRPr lang="en-SG"/>
        </a:p>
      </dgm:t>
    </dgm:pt>
    <dgm:pt modelId="{80DD3E5C-8E5B-4006-902C-210C63C0FABA}" type="pres">
      <dgm:prSet presAssocID="{238E3631-96A6-4C48-9546-118F8F29B61B}" presName="textNode" presStyleLbl="bgShp" presStyleIdx="0" presStyleCnt="3"/>
      <dgm:spPr/>
      <dgm:t>
        <a:bodyPr/>
        <a:lstStyle/>
        <a:p>
          <a:endParaRPr lang="en-SG"/>
        </a:p>
      </dgm:t>
    </dgm:pt>
    <dgm:pt modelId="{93687B02-6FDF-45AF-A6D3-7AB3F0455CB9}" type="pres">
      <dgm:prSet presAssocID="{238E3631-96A6-4C48-9546-118F8F29B61B}" presName="compChildNode" presStyleCnt="0"/>
      <dgm:spPr/>
      <dgm:t>
        <a:bodyPr/>
        <a:lstStyle/>
        <a:p>
          <a:endParaRPr lang="en-SG"/>
        </a:p>
      </dgm:t>
    </dgm:pt>
    <dgm:pt modelId="{B09DE4DA-17D4-49A5-B243-90FC40BFA762}" type="pres">
      <dgm:prSet presAssocID="{238E3631-96A6-4C48-9546-118F8F29B61B}" presName="theInnerList" presStyleCnt="0"/>
      <dgm:spPr/>
      <dgm:t>
        <a:bodyPr/>
        <a:lstStyle/>
        <a:p>
          <a:endParaRPr lang="en-SG"/>
        </a:p>
      </dgm:t>
    </dgm:pt>
    <dgm:pt modelId="{3A0F281F-3ED9-4E18-82A5-0599CAF5B189}" type="pres">
      <dgm:prSet presAssocID="{F04F5222-7FE7-4F12-B90E-EE5289FE84F8}" presName="childNode" presStyleLbl="node1" presStyleIdx="0" presStyleCnt="8">
        <dgm:presLayoutVars>
          <dgm:bulletEnabled val="1"/>
        </dgm:presLayoutVars>
      </dgm:prSet>
      <dgm:spPr/>
      <dgm:t>
        <a:bodyPr/>
        <a:lstStyle/>
        <a:p>
          <a:endParaRPr lang="en-SG"/>
        </a:p>
      </dgm:t>
    </dgm:pt>
    <dgm:pt modelId="{AC9C7F3B-3265-4484-B68E-6A5A4DC2FA09}" type="pres">
      <dgm:prSet presAssocID="{F04F5222-7FE7-4F12-B90E-EE5289FE84F8}" presName="aSpace2" presStyleCnt="0"/>
      <dgm:spPr/>
    </dgm:pt>
    <dgm:pt modelId="{C6CC83E4-2F74-4C09-8572-0D513576960C}" type="pres">
      <dgm:prSet presAssocID="{9E3BFB29-E143-4280-A907-B918AAA000F1}" presName="childNode" presStyleLbl="node1" presStyleIdx="1" presStyleCnt="8">
        <dgm:presLayoutVars>
          <dgm:bulletEnabled val="1"/>
        </dgm:presLayoutVars>
      </dgm:prSet>
      <dgm:spPr/>
      <dgm:t>
        <a:bodyPr/>
        <a:lstStyle/>
        <a:p>
          <a:endParaRPr lang="en-SG"/>
        </a:p>
      </dgm:t>
    </dgm:pt>
    <dgm:pt modelId="{098A09E6-7227-45D9-A7ED-31B381504245}" type="pres">
      <dgm:prSet presAssocID="{238E3631-96A6-4C48-9546-118F8F29B61B}" presName="aSpace" presStyleCnt="0"/>
      <dgm:spPr/>
      <dgm:t>
        <a:bodyPr/>
        <a:lstStyle/>
        <a:p>
          <a:endParaRPr lang="en-SG"/>
        </a:p>
      </dgm:t>
    </dgm:pt>
    <dgm:pt modelId="{A1E99BA8-0882-47CE-B7BE-45841791310D}" type="pres">
      <dgm:prSet presAssocID="{F94ADF4A-8BAC-4F85-B45B-13EE647F255B}" presName="compNode" presStyleCnt="0"/>
      <dgm:spPr/>
    </dgm:pt>
    <dgm:pt modelId="{C273462B-1839-4B18-940D-BAC2C1E606EC}" type="pres">
      <dgm:prSet presAssocID="{F94ADF4A-8BAC-4F85-B45B-13EE647F255B}" presName="aNode" presStyleLbl="bgShp" presStyleIdx="1" presStyleCnt="3"/>
      <dgm:spPr/>
      <dgm:t>
        <a:bodyPr/>
        <a:lstStyle/>
        <a:p>
          <a:endParaRPr lang="en-SG"/>
        </a:p>
      </dgm:t>
    </dgm:pt>
    <dgm:pt modelId="{E2EEC817-0550-4442-9389-CBA9316A6014}" type="pres">
      <dgm:prSet presAssocID="{F94ADF4A-8BAC-4F85-B45B-13EE647F255B}" presName="textNode" presStyleLbl="bgShp" presStyleIdx="1" presStyleCnt="3"/>
      <dgm:spPr/>
      <dgm:t>
        <a:bodyPr/>
        <a:lstStyle/>
        <a:p>
          <a:endParaRPr lang="en-SG"/>
        </a:p>
      </dgm:t>
    </dgm:pt>
    <dgm:pt modelId="{4254CB9D-9BA1-4099-936A-9875DA224B32}" type="pres">
      <dgm:prSet presAssocID="{F94ADF4A-8BAC-4F85-B45B-13EE647F255B}" presName="compChildNode" presStyleCnt="0"/>
      <dgm:spPr/>
    </dgm:pt>
    <dgm:pt modelId="{75E5DC59-C0AC-441F-AE8D-DB6F7451D5E6}" type="pres">
      <dgm:prSet presAssocID="{F94ADF4A-8BAC-4F85-B45B-13EE647F255B}" presName="theInnerList" presStyleCnt="0"/>
      <dgm:spPr/>
    </dgm:pt>
    <dgm:pt modelId="{AB79BA7A-1BB4-46BE-9101-C898FC291C0F}" type="pres">
      <dgm:prSet presAssocID="{80C4F4D9-4055-4CCF-A16D-EFA8A2DC909E}" presName="childNode" presStyleLbl="node1" presStyleIdx="2" presStyleCnt="8">
        <dgm:presLayoutVars>
          <dgm:bulletEnabled val="1"/>
        </dgm:presLayoutVars>
      </dgm:prSet>
      <dgm:spPr/>
      <dgm:t>
        <a:bodyPr/>
        <a:lstStyle/>
        <a:p>
          <a:endParaRPr lang="en-SG"/>
        </a:p>
      </dgm:t>
    </dgm:pt>
    <dgm:pt modelId="{C3D2388D-6A2D-4A35-9826-754D7E37FF69}" type="pres">
      <dgm:prSet presAssocID="{80C4F4D9-4055-4CCF-A16D-EFA8A2DC909E}" presName="aSpace2" presStyleCnt="0"/>
      <dgm:spPr/>
    </dgm:pt>
    <dgm:pt modelId="{27402470-6AF1-4C10-9972-D2E973C211AA}" type="pres">
      <dgm:prSet presAssocID="{D9BB97E3-72A4-4F56-A762-8EEE7D900AD3}" presName="childNode" presStyleLbl="node1" presStyleIdx="3" presStyleCnt="8">
        <dgm:presLayoutVars>
          <dgm:bulletEnabled val="1"/>
        </dgm:presLayoutVars>
      </dgm:prSet>
      <dgm:spPr/>
      <dgm:t>
        <a:bodyPr/>
        <a:lstStyle/>
        <a:p>
          <a:endParaRPr lang="en-SG"/>
        </a:p>
      </dgm:t>
    </dgm:pt>
    <dgm:pt modelId="{1C85FC0D-FF41-4CE1-8CDC-EAC7AACCD62A}" type="pres">
      <dgm:prSet presAssocID="{D9BB97E3-72A4-4F56-A762-8EEE7D900AD3}" presName="aSpace2" presStyleCnt="0"/>
      <dgm:spPr/>
    </dgm:pt>
    <dgm:pt modelId="{642834AE-CB33-4ED5-ADFC-D4D5CBAB4CED}" type="pres">
      <dgm:prSet presAssocID="{F3F34501-81AB-4937-AA61-F30DB095D6AD}" presName="childNode" presStyleLbl="node1" presStyleIdx="4" presStyleCnt="8">
        <dgm:presLayoutVars>
          <dgm:bulletEnabled val="1"/>
        </dgm:presLayoutVars>
      </dgm:prSet>
      <dgm:spPr/>
      <dgm:t>
        <a:bodyPr/>
        <a:lstStyle/>
        <a:p>
          <a:endParaRPr lang="en-SG"/>
        </a:p>
      </dgm:t>
    </dgm:pt>
    <dgm:pt modelId="{A43C0E04-1402-464E-BB55-68561113F7C9}" type="pres">
      <dgm:prSet presAssocID="{F3F34501-81AB-4937-AA61-F30DB095D6AD}" presName="aSpace2" presStyleCnt="0"/>
      <dgm:spPr/>
    </dgm:pt>
    <dgm:pt modelId="{9B1F04D0-CAAB-42E2-852A-2F551FA44D75}" type="pres">
      <dgm:prSet presAssocID="{7863A1F3-222A-40BB-8220-183741D4F152}" presName="childNode" presStyleLbl="node1" presStyleIdx="5" presStyleCnt="8">
        <dgm:presLayoutVars>
          <dgm:bulletEnabled val="1"/>
        </dgm:presLayoutVars>
      </dgm:prSet>
      <dgm:spPr/>
      <dgm:t>
        <a:bodyPr/>
        <a:lstStyle/>
        <a:p>
          <a:endParaRPr lang="en-SG"/>
        </a:p>
      </dgm:t>
    </dgm:pt>
    <dgm:pt modelId="{028BCF0B-2FB9-40C2-974A-53EC7938A4C7}" type="pres">
      <dgm:prSet presAssocID="{7863A1F3-222A-40BB-8220-183741D4F152}" presName="aSpace2" presStyleCnt="0"/>
      <dgm:spPr/>
    </dgm:pt>
    <dgm:pt modelId="{9218857F-3490-449A-B479-ABFC6A7BA082}" type="pres">
      <dgm:prSet presAssocID="{D49C7DD2-2BF0-4A1B-B3D6-20FDF1C4E242}" presName="childNode" presStyleLbl="node1" presStyleIdx="6" presStyleCnt="8">
        <dgm:presLayoutVars>
          <dgm:bulletEnabled val="1"/>
        </dgm:presLayoutVars>
      </dgm:prSet>
      <dgm:spPr/>
      <dgm:t>
        <a:bodyPr/>
        <a:lstStyle/>
        <a:p>
          <a:endParaRPr lang="en-SG"/>
        </a:p>
      </dgm:t>
    </dgm:pt>
    <dgm:pt modelId="{FADF4D9E-0BCA-4AB6-8DCD-D2CE39F75EE0}" type="pres">
      <dgm:prSet presAssocID="{F94ADF4A-8BAC-4F85-B45B-13EE647F255B}" presName="aSpace" presStyleCnt="0"/>
      <dgm:spPr/>
    </dgm:pt>
    <dgm:pt modelId="{47F40CC2-3C35-435A-9380-213EC5CBEB7C}" type="pres">
      <dgm:prSet presAssocID="{AD33628B-3AD2-4082-AC24-88A10ECC516A}" presName="compNode" presStyleCnt="0"/>
      <dgm:spPr/>
    </dgm:pt>
    <dgm:pt modelId="{34420379-87E1-4B2D-B8C7-48487A9B7486}" type="pres">
      <dgm:prSet presAssocID="{AD33628B-3AD2-4082-AC24-88A10ECC516A}" presName="aNode" presStyleLbl="bgShp" presStyleIdx="2" presStyleCnt="3"/>
      <dgm:spPr/>
      <dgm:t>
        <a:bodyPr/>
        <a:lstStyle/>
        <a:p>
          <a:endParaRPr lang="en-SG"/>
        </a:p>
      </dgm:t>
    </dgm:pt>
    <dgm:pt modelId="{AFC83B2C-65AD-4E60-81F2-50C71BA49CF0}" type="pres">
      <dgm:prSet presAssocID="{AD33628B-3AD2-4082-AC24-88A10ECC516A}" presName="textNode" presStyleLbl="bgShp" presStyleIdx="2" presStyleCnt="3"/>
      <dgm:spPr/>
      <dgm:t>
        <a:bodyPr/>
        <a:lstStyle/>
        <a:p>
          <a:endParaRPr lang="en-SG"/>
        </a:p>
      </dgm:t>
    </dgm:pt>
    <dgm:pt modelId="{C7CB6126-98A8-4973-9B13-8F660B50C96B}" type="pres">
      <dgm:prSet presAssocID="{AD33628B-3AD2-4082-AC24-88A10ECC516A}" presName="compChildNode" presStyleCnt="0"/>
      <dgm:spPr/>
    </dgm:pt>
    <dgm:pt modelId="{1487FEB2-3084-4FAA-8B2A-B8921D55C1F2}" type="pres">
      <dgm:prSet presAssocID="{AD33628B-3AD2-4082-AC24-88A10ECC516A}" presName="theInnerList" presStyleCnt="0"/>
      <dgm:spPr/>
    </dgm:pt>
    <dgm:pt modelId="{77577F89-5002-4964-9450-BDA06AB53887}" type="pres">
      <dgm:prSet presAssocID="{46285485-3252-4501-8356-FE99A6546E96}" presName="childNode" presStyleLbl="node1" presStyleIdx="7" presStyleCnt="8">
        <dgm:presLayoutVars>
          <dgm:bulletEnabled val="1"/>
        </dgm:presLayoutVars>
      </dgm:prSet>
      <dgm:spPr/>
      <dgm:t>
        <a:bodyPr/>
        <a:lstStyle/>
        <a:p>
          <a:endParaRPr lang="en-SG"/>
        </a:p>
      </dgm:t>
    </dgm:pt>
  </dgm:ptLst>
  <dgm:cxnLst>
    <dgm:cxn modelId="{F6180856-AA1D-4823-AE23-790E40884D54}" type="presOf" srcId="{F94ADF4A-8BAC-4F85-B45B-13EE647F255B}" destId="{E2EEC817-0550-4442-9389-CBA9316A6014}" srcOrd="1" destOrd="0" presId="urn:microsoft.com/office/officeart/2005/8/layout/lProcess2"/>
    <dgm:cxn modelId="{1445D084-B006-4FF1-BCC2-69B2A48B7DF0}" type="presOf" srcId="{AD33628B-3AD2-4082-AC24-88A10ECC516A}" destId="{34420379-87E1-4B2D-B8C7-48487A9B7486}" srcOrd="0" destOrd="0" presId="urn:microsoft.com/office/officeart/2005/8/layout/lProcess2"/>
    <dgm:cxn modelId="{4E05E073-E45E-4C2B-8AC1-86DCBDF78106}" type="presOf" srcId="{D49C7DD2-2BF0-4A1B-B3D6-20FDF1C4E242}" destId="{9218857F-3490-449A-B479-ABFC6A7BA082}" srcOrd="0" destOrd="0" presId="urn:microsoft.com/office/officeart/2005/8/layout/lProcess2"/>
    <dgm:cxn modelId="{DC88B627-F046-42B1-B72D-1465308F8E39}" srcId="{B8A83B0D-236D-4112-8AEC-310C50DECE57}" destId="{F94ADF4A-8BAC-4F85-B45B-13EE647F255B}" srcOrd="1" destOrd="0" parTransId="{24551197-105B-4557-8E76-286AD7D24030}" sibTransId="{61CE2594-3EFA-452C-AFC3-62DB92D4B755}"/>
    <dgm:cxn modelId="{41CC2054-7E01-435D-A69A-383EB7521B01}" type="presOf" srcId="{F04F5222-7FE7-4F12-B90E-EE5289FE84F8}" destId="{3A0F281F-3ED9-4E18-82A5-0599CAF5B189}" srcOrd="0" destOrd="0" presId="urn:microsoft.com/office/officeart/2005/8/layout/lProcess2"/>
    <dgm:cxn modelId="{ED8916B6-0FDD-40E7-BFF5-BB2C2B5DD591}" type="presOf" srcId="{7863A1F3-222A-40BB-8220-183741D4F152}" destId="{9B1F04D0-CAAB-42E2-852A-2F551FA44D75}" srcOrd="0" destOrd="0" presId="urn:microsoft.com/office/officeart/2005/8/layout/lProcess2"/>
    <dgm:cxn modelId="{8CCCA065-60A6-4208-B83B-2D09F814E7EB}" type="presOf" srcId="{D9BB97E3-72A4-4F56-A762-8EEE7D900AD3}" destId="{27402470-6AF1-4C10-9972-D2E973C211AA}" srcOrd="0" destOrd="0" presId="urn:microsoft.com/office/officeart/2005/8/layout/lProcess2"/>
    <dgm:cxn modelId="{8BFC1C0E-37AC-44B9-9395-37E5E5D9A215}" type="presOf" srcId="{80C4F4D9-4055-4CCF-A16D-EFA8A2DC909E}" destId="{AB79BA7A-1BB4-46BE-9101-C898FC291C0F}" srcOrd="0" destOrd="0" presId="urn:microsoft.com/office/officeart/2005/8/layout/lProcess2"/>
    <dgm:cxn modelId="{F18DC791-4200-4DEA-BDB5-89EA62425763}" type="presOf" srcId="{9E3BFB29-E143-4280-A907-B918AAA000F1}" destId="{C6CC83E4-2F74-4C09-8572-0D513576960C}" srcOrd="0" destOrd="0" presId="urn:microsoft.com/office/officeart/2005/8/layout/lProcess2"/>
    <dgm:cxn modelId="{CD38F207-79C6-4AFE-B70C-B0A14BB63EA4}" type="presOf" srcId="{F94ADF4A-8BAC-4F85-B45B-13EE647F255B}" destId="{C273462B-1839-4B18-940D-BAC2C1E606EC}" srcOrd="0" destOrd="0" presId="urn:microsoft.com/office/officeart/2005/8/layout/lProcess2"/>
    <dgm:cxn modelId="{47A27465-5912-4227-B02A-2C9E1FBAE3A8}" type="presOf" srcId="{F3F34501-81AB-4937-AA61-F30DB095D6AD}" destId="{642834AE-CB33-4ED5-ADFC-D4D5CBAB4CED}" srcOrd="0" destOrd="0" presId="urn:microsoft.com/office/officeart/2005/8/layout/lProcess2"/>
    <dgm:cxn modelId="{66A4D7DA-B2E1-4A03-BB48-80448E2F9E61}" srcId="{238E3631-96A6-4C48-9546-118F8F29B61B}" destId="{9E3BFB29-E143-4280-A907-B918AAA000F1}" srcOrd="1" destOrd="0" parTransId="{6B97D27E-D32F-483A-83FE-4EC3541C1918}" sibTransId="{F225197C-F84E-4223-AE9F-73969FB53E52}"/>
    <dgm:cxn modelId="{53B865C6-7008-4933-BCB2-B366E3B1D7BB}" srcId="{AD33628B-3AD2-4082-AC24-88A10ECC516A}" destId="{46285485-3252-4501-8356-FE99A6546E96}" srcOrd="0" destOrd="0" parTransId="{720A1B64-ACB3-4708-A050-095C86BAAF7D}" sibTransId="{3C6ABD7C-8FB6-40F6-BE99-EBE1D1722E04}"/>
    <dgm:cxn modelId="{37B75680-EB2F-4A14-8281-F004D55F2210}" type="presOf" srcId="{46285485-3252-4501-8356-FE99A6546E96}" destId="{77577F89-5002-4964-9450-BDA06AB53887}" srcOrd="0" destOrd="0" presId="urn:microsoft.com/office/officeart/2005/8/layout/lProcess2"/>
    <dgm:cxn modelId="{733E5070-97AD-44AB-9BBD-E351A9746CEC}" srcId="{F94ADF4A-8BAC-4F85-B45B-13EE647F255B}" destId="{80C4F4D9-4055-4CCF-A16D-EFA8A2DC909E}" srcOrd="0" destOrd="0" parTransId="{D2BAA996-6E43-461C-BC9E-FCD84B76BF34}" sibTransId="{FC50D2B1-4F20-42ED-96D9-51891198F20F}"/>
    <dgm:cxn modelId="{0C9D883A-941D-48D9-B231-B9C7F033986F}" srcId="{F94ADF4A-8BAC-4F85-B45B-13EE647F255B}" destId="{F3F34501-81AB-4937-AA61-F30DB095D6AD}" srcOrd="2" destOrd="0" parTransId="{15EBB562-84D9-4AF9-8C93-209B218FF930}" sibTransId="{9C60037F-BAC6-4360-B4DB-C2A600A07B2F}"/>
    <dgm:cxn modelId="{61FAF143-28EB-48F7-83F9-BAFD1CD7AE87}" type="presOf" srcId="{B8A83B0D-236D-4112-8AEC-310C50DECE57}" destId="{EAB58A29-6335-4DD0-80AD-515E2F9F84A7}" srcOrd="0" destOrd="0" presId="urn:microsoft.com/office/officeart/2005/8/layout/lProcess2"/>
    <dgm:cxn modelId="{41CF90BE-952D-4A9D-8972-1A5B80B8162B}" srcId="{B8A83B0D-236D-4112-8AEC-310C50DECE57}" destId="{238E3631-96A6-4C48-9546-118F8F29B61B}" srcOrd="0" destOrd="0" parTransId="{B3A4D47D-707C-4058-853F-D9BCDFE96A76}" sibTransId="{C85F0B04-A39F-4E4F-BAC8-DBF6C64F8CA6}"/>
    <dgm:cxn modelId="{FB3827C2-7A10-4288-B5FA-58E77A3B6EF1}" type="presOf" srcId="{238E3631-96A6-4C48-9546-118F8F29B61B}" destId="{ACF8C8C7-2CED-4CCA-82BD-804DC2FF94F5}" srcOrd="0" destOrd="0" presId="urn:microsoft.com/office/officeart/2005/8/layout/lProcess2"/>
    <dgm:cxn modelId="{CD6E0194-92C8-4DAD-809A-61AEDCE86DC5}" type="presOf" srcId="{238E3631-96A6-4C48-9546-118F8F29B61B}" destId="{80DD3E5C-8E5B-4006-902C-210C63C0FABA}" srcOrd="1" destOrd="0" presId="urn:microsoft.com/office/officeart/2005/8/layout/lProcess2"/>
    <dgm:cxn modelId="{21516820-6FBF-4656-9312-D8B0CDB4F60E}" srcId="{F94ADF4A-8BAC-4F85-B45B-13EE647F255B}" destId="{D9BB97E3-72A4-4F56-A762-8EEE7D900AD3}" srcOrd="1" destOrd="0" parTransId="{509A2A6B-32C6-4A9B-A5F2-F31471198D3D}" sibTransId="{C1A33912-2C3C-4C77-9DBA-46574140D728}"/>
    <dgm:cxn modelId="{67A35F59-04FE-46EC-8947-C8185E577258}" type="presOf" srcId="{AD33628B-3AD2-4082-AC24-88A10ECC516A}" destId="{AFC83B2C-65AD-4E60-81F2-50C71BA49CF0}" srcOrd="1" destOrd="0" presId="urn:microsoft.com/office/officeart/2005/8/layout/lProcess2"/>
    <dgm:cxn modelId="{3E390699-E922-4842-8244-4653974E4066}" srcId="{B8A83B0D-236D-4112-8AEC-310C50DECE57}" destId="{AD33628B-3AD2-4082-AC24-88A10ECC516A}" srcOrd="2" destOrd="0" parTransId="{58D58810-B4E4-4D97-AD58-3B7FF0282BD8}" sibTransId="{6BCFD692-9C01-4C7A-A12C-DF0A5F2EB246}"/>
    <dgm:cxn modelId="{DCD5E44B-55AC-4686-9D5B-BAE6B268A83A}" srcId="{F94ADF4A-8BAC-4F85-B45B-13EE647F255B}" destId="{D49C7DD2-2BF0-4A1B-B3D6-20FDF1C4E242}" srcOrd="4" destOrd="0" parTransId="{A83CCB66-5C33-4FAC-AFF2-2ACA9E92EEED}" sibTransId="{7474BE0D-3B8B-4EE9-9697-40AE689C7D94}"/>
    <dgm:cxn modelId="{2C9A5ACF-56D0-45B4-9BB2-C84908110933}" srcId="{F94ADF4A-8BAC-4F85-B45B-13EE647F255B}" destId="{7863A1F3-222A-40BB-8220-183741D4F152}" srcOrd="3" destOrd="0" parTransId="{7CD5A0DE-91FE-42FA-B479-E89BDABBE793}" sibTransId="{3ECF670C-22A6-40DD-A57F-D6601DF8270D}"/>
    <dgm:cxn modelId="{9A1529F2-9A8C-4F01-BBBE-32C5FE54B4C1}" srcId="{238E3631-96A6-4C48-9546-118F8F29B61B}" destId="{F04F5222-7FE7-4F12-B90E-EE5289FE84F8}" srcOrd="0" destOrd="0" parTransId="{F7AE11E5-D03D-4DD5-A494-482BD2FF0433}" sibTransId="{BE630742-15AB-4D5E-811C-0044C02006D3}"/>
    <dgm:cxn modelId="{FB4692C1-4539-4135-8E2C-6F334E9A4E13}" type="presParOf" srcId="{EAB58A29-6335-4DD0-80AD-515E2F9F84A7}" destId="{9288D438-60D3-4748-B18A-019FF8C82012}" srcOrd="0" destOrd="0" presId="urn:microsoft.com/office/officeart/2005/8/layout/lProcess2"/>
    <dgm:cxn modelId="{B1A6B82B-9CD0-4498-AF60-F66A20A6C604}" type="presParOf" srcId="{9288D438-60D3-4748-B18A-019FF8C82012}" destId="{ACF8C8C7-2CED-4CCA-82BD-804DC2FF94F5}" srcOrd="0" destOrd="0" presId="urn:microsoft.com/office/officeart/2005/8/layout/lProcess2"/>
    <dgm:cxn modelId="{2B718450-C1CF-4669-830F-2E553225CDA7}" type="presParOf" srcId="{9288D438-60D3-4748-B18A-019FF8C82012}" destId="{80DD3E5C-8E5B-4006-902C-210C63C0FABA}" srcOrd="1" destOrd="0" presId="urn:microsoft.com/office/officeart/2005/8/layout/lProcess2"/>
    <dgm:cxn modelId="{4B6F3BD2-B76A-47FA-B404-7ECADD5B5284}" type="presParOf" srcId="{9288D438-60D3-4748-B18A-019FF8C82012}" destId="{93687B02-6FDF-45AF-A6D3-7AB3F0455CB9}" srcOrd="2" destOrd="0" presId="urn:microsoft.com/office/officeart/2005/8/layout/lProcess2"/>
    <dgm:cxn modelId="{3F7F3383-6C63-4790-BA24-4BBBAD151821}" type="presParOf" srcId="{93687B02-6FDF-45AF-A6D3-7AB3F0455CB9}" destId="{B09DE4DA-17D4-49A5-B243-90FC40BFA762}" srcOrd="0" destOrd="0" presId="urn:microsoft.com/office/officeart/2005/8/layout/lProcess2"/>
    <dgm:cxn modelId="{BF27AEEA-367B-4C4C-8233-08E5575CC582}" type="presParOf" srcId="{B09DE4DA-17D4-49A5-B243-90FC40BFA762}" destId="{3A0F281F-3ED9-4E18-82A5-0599CAF5B189}" srcOrd="0" destOrd="0" presId="urn:microsoft.com/office/officeart/2005/8/layout/lProcess2"/>
    <dgm:cxn modelId="{98B5D47D-154E-45C2-A5BC-9F0766245F15}" type="presParOf" srcId="{B09DE4DA-17D4-49A5-B243-90FC40BFA762}" destId="{AC9C7F3B-3265-4484-B68E-6A5A4DC2FA09}" srcOrd="1" destOrd="0" presId="urn:microsoft.com/office/officeart/2005/8/layout/lProcess2"/>
    <dgm:cxn modelId="{11C05933-B914-47D7-B80E-E1AD66FF468B}" type="presParOf" srcId="{B09DE4DA-17D4-49A5-B243-90FC40BFA762}" destId="{C6CC83E4-2F74-4C09-8572-0D513576960C}" srcOrd="2" destOrd="0" presId="urn:microsoft.com/office/officeart/2005/8/layout/lProcess2"/>
    <dgm:cxn modelId="{A36E8064-3B95-4542-9E3B-43BDDDDDC4D2}" type="presParOf" srcId="{EAB58A29-6335-4DD0-80AD-515E2F9F84A7}" destId="{098A09E6-7227-45D9-A7ED-31B381504245}" srcOrd="1" destOrd="0" presId="urn:microsoft.com/office/officeart/2005/8/layout/lProcess2"/>
    <dgm:cxn modelId="{C92DAB6A-DF6F-4F56-8484-4BBF18415D99}" type="presParOf" srcId="{EAB58A29-6335-4DD0-80AD-515E2F9F84A7}" destId="{A1E99BA8-0882-47CE-B7BE-45841791310D}" srcOrd="2" destOrd="0" presId="urn:microsoft.com/office/officeart/2005/8/layout/lProcess2"/>
    <dgm:cxn modelId="{0224B280-1172-4DB9-AEC9-88C62FC714A2}" type="presParOf" srcId="{A1E99BA8-0882-47CE-B7BE-45841791310D}" destId="{C273462B-1839-4B18-940D-BAC2C1E606EC}" srcOrd="0" destOrd="0" presId="urn:microsoft.com/office/officeart/2005/8/layout/lProcess2"/>
    <dgm:cxn modelId="{882AB5BB-A878-4695-B8F2-C31A097C7728}" type="presParOf" srcId="{A1E99BA8-0882-47CE-B7BE-45841791310D}" destId="{E2EEC817-0550-4442-9389-CBA9316A6014}" srcOrd="1" destOrd="0" presId="urn:microsoft.com/office/officeart/2005/8/layout/lProcess2"/>
    <dgm:cxn modelId="{C38AF142-F7F5-48CE-BE70-EE5FEC44D715}" type="presParOf" srcId="{A1E99BA8-0882-47CE-B7BE-45841791310D}" destId="{4254CB9D-9BA1-4099-936A-9875DA224B32}" srcOrd="2" destOrd="0" presId="urn:microsoft.com/office/officeart/2005/8/layout/lProcess2"/>
    <dgm:cxn modelId="{8CEB0F15-BD5D-41CA-B1A8-9F9F00FD06DE}" type="presParOf" srcId="{4254CB9D-9BA1-4099-936A-9875DA224B32}" destId="{75E5DC59-C0AC-441F-AE8D-DB6F7451D5E6}" srcOrd="0" destOrd="0" presId="urn:microsoft.com/office/officeart/2005/8/layout/lProcess2"/>
    <dgm:cxn modelId="{824F5FF4-3624-4541-B54F-32E2EC9CDE9F}" type="presParOf" srcId="{75E5DC59-C0AC-441F-AE8D-DB6F7451D5E6}" destId="{AB79BA7A-1BB4-46BE-9101-C898FC291C0F}" srcOrd="0" destOrd="0" presId="urn:microsoft.com/office/officeart/2005/8/layout/lProcess2"/>
    <dgm:cxn modelId="{87676F64-3A4B-48A8-82CE-506F84A1EA44}" type="presParOf" srcId="{75E5DC59-C0AC-441F-AE8D-DB6F7451D5E6}" destId="{C3D2388D-6A2D-4A35-9826-754D7E37FF69}" srcOrd="1" destOrd="0" presId="urn:microsoft.com/office/officeart/2005/8/layout/lProcess2"/>
    <dgm:cxn modelId="{AD091D85-8435-4F47-8501-DAF299F3D2E1}" type="presParOf" srcId="{75E5DC59-C0AC-441F-AE8D-DB6F7451D5E6}" destId="{27402470-6AF1-4C10-9972-D2E973C211AA}" srcOrd="2" destOrd="0" presId="urn:microsoft.com/office/officeart/2005/8/layout/lProcess2"/>
    <dgm:cxn modelId="{78CFD9F0-1329-4A23-BC61-7F55F7CDFDB9}" type="presParOf" srcId="{75E5DC59-C0AC-441F-AE8D-DB6F7451D5E6}" destId="{1C85FC0D-FF41-4CE1-8CDC-EAC7AACCD62A}" srcOrd="3" destOrd="0" presId="urn:microsoft.com/office/officeart/2005/8/layout/lProcess2"/>
    <dgm:cxn modelId="{E2A35D78-186C-4B73-9630-BB4EB542CB7C}" type="presParOf" srcId="{75E5DC59-C0AC-441F-AE8D-DB6F7451D5E6}" destId="{642834AE-CB33-4ED5-ADFC-D4D5CBAB4CED}" srcOrd="4" destOrd="0" presId="urn:microsoft.com/office/officeart/2005/8/layout/lProcess2"/>
    <dgm:cxn modelId="{8ED971FE-C58D-42AA-B7FA-04D5F07B0CB9}" type="presParOf" srcId="{75E5DC59-C0AC-441F-AE8D-DB6F7451D5E6}" destId="{A43C0E04-1402-464E-BB55-68561113F7C9}" srcOrd="5" destOrd="0" presId="urn:microsoft.com/office/officeart/2005/8/layout/lProcess2"/>
    <dgm:cxn modelId="{51F234AF-87BF-4FD4-ACFD-E5909A926A3E}" type="presParOf" srcId="{75E5DC59-C0AC-441F-AE8D-DB6F7451D5E6}" destId="{9B1F04D0-CAAB-42E2-852A-2F551FA44D75}" srcOrd="6" destOrd="0" presId="urn:microsoft.com/office/officeart/2005/8/layout/lProcess2"/>
    <dgm:cxn modelId="{CCB71C84-710B-489C-B737-8E06C0A922B1}" type="presParOf" srcId="{75E5DC59-C0AC-441F-AE8D-DB6F7451D5E6}" destId="{028BCF0B-2FB9-40C2-974A-53EC7938A4C7}" srcOrd="7" destOrd="0" presId="urn:microsoft.com/office/officeart/2005/8/layout/lProcess2"/>
    <dgm:cxn modelId="{00B06748-733C-4582-BBE3-9474A7D856D3}" type="presParOf" srcId="{75E5DC59-C0AC-441F-AE8D-DB6F7451D5E6}" destId="{9218857F-3490-449A-B479-ABFC6A7BA082}" srcOrd="8" destOrd="0" presId="urn:microsoft.com/office/officeart/2005/8/layout/lProcess2"/>
    <dgm:cxn modelId="{AFC14CD3-A5C8-4EB8-9EE8-9D6450E8B6A7}" type="presParOf" srcId="{EAB58A29-6335-4DD0-80AD-515E2F9F84A7}" destId="{FADF4D9E-0BCA-4AB6-8DCD-D2CE39F75EE0}" srcOrd="3" destOrd="0" presId="urn:microsoft.com/office/officeart/2005/8/layout/lProcess2"/>
    <dgm:cxn modelId="{3AACB70B-2F5F-4C68-B258-A516827FE8B0}" type="presParOf" srcId="{EAB58A29-6335-4DD0-80AD-515E2F9F84A7}" destId="{47F40CC2-3C35-435A-9380-213EC5CBEB7C}" srcOrd="4" destOrd="0" presId="urn:microsoft.com/office/officeart/2005/8/layout/lProcess2"/>
    <dgm:cxn modelId="{9C4220CA-E17A-4F85-98D3-4982E3A276D5}" type="presParOf" srcId="{47F40CC2-3C35-435A-9380-213EC5CBEB7C}" destId="{34420379-87E1-4B2D-B8C7-48487A9B7486}" srcOrd="0" destOrd="0" presId="urn:microsoft.com/office/officeart/2005/8/layout/lProcess2"/>
    <dgm:cxn modelId="{5281AD8C-4A10-4295-A0F0-B1A170670E74}" type="presParOf" srcId="{47F40CC2-3C35-435A-9380-213EC5CBEB7C}" destId="{AFC83B2C-65AD-4E60-81F2-50C71BA49CF0}" srcOrd="1" destOrd="0" presId="urn:microsoft.com/office/officeart/2005/8/layout/lProcess2"/>
    <dgm:cxn modelId="{F204C7BF-C378-4391-9715-1E0E7B1357CF}" type="presParOf" srcId="{47F40CC2-3C35-435A-9380-213EC5CBEB7C}" destId="{C7CB6126-98A8-4973-9B13-8F660B50C96B}" srcOrd="2" destOrd="0" presId="urn:microsoft.com/office/officeart/2005/8/layout/lProcess2"/>
    <dgm:cxn modelId="{26FD2B14-2F5E-4DBB-99FA-9D9FD1ADB6F7}" type="presParOf" srcId="{C7CB6126-98A8-4973-9B13-8F660B50C96B}" destId="{1487FEB2-3084-4FAA-8B2A-B8921D55C1F2}" srcOrd="0" destOrd="0" presId="urn:microsoft.com/office/officeart/2005/8/layout/lProcess2"/>
    <dgm:cxn modelId="{2E658170-6392-4104-A4A8-2632B83F968E}" type="presParOf" srcId="{1487FEB2-3084-4FAA-8B2A-B8921D55C1F2}" destId="{77577F89-5002-4964-9450-BDA06AB53887}" srcOrd="0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EFC97D03-754F-4DD0-B177-3856CC626D46}" type="doc">
      <dgm:prSet loTypeId="urn:microsoft.com/office/officeart/2005/8/layout/chevron2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SG"/>
        </a:p>
      </dgm:t>
    </dgm:pt>
    <dgm:pt modelId="{9E3D1320-7B37-42F2-9CEC-75B6E5F89534}">
      <dgm:prSet phldrT="[Text]" phldr="1"/>
      <dgm:spPr/>
      <dgm:t>
        <a:bodyPr/>
        <a:lstStyle/>
        <a:p>
          <a:endParaRPr lang="en-SG" dirty="0"/>
        </a:p>
      </dgm:t>
    </dgm:pt>
    <dgm:pt modelId="{2BD7E9C4-DB8F-4F8E-AE3F-D862FBF6276D}" type="parTrans" cxnId="{8332E2D0-81EC-4E7D-A306-108C7F705A37}">
      <dgm:prSet/>
      <dgm:spPr/>
      <dgm:t>
        <a:bodyPr/>
        <a:lstStyle/>
        <a:p>
          <a:endParaRPr lang="en-SG"/>
        </a:p>
      </dgm:t>
    </dgm:pt>
    <dgm:pt modelId="{B4BA9348-7ABF-4D55-801E-00C8B81F3D85}" type="sibTrans" cxnId="{8332E2D0-81EC-4E7D-A306-108C7F705A37}">
      <dgm:prSet/>
      <dgm:spPr/>
      <dgm:t>
        <a:bodyPr/>
        <a:lstStyle/>
        <a:p>
          <a:endParaRPr lang="en-SG"/>
        </a:p>
      </dgm:t>
    </dgm:pt>
    <dgm:pt modelId="{65FF9520-2DA7-4527-937F-B39C097A1666}">
      <dgm:prSet phldrT="[Text]"/>
      <dgm:spPr/>
      <dgm:t>
        <a:bodyPr/>
        <a:lstStyle/>
        <a:p>
          <a:r>
            <a:rPr lang="en-US" dirty="0" smtClean="0"/>
            <a:t>Our conclusion is that live algae are better bioremediators than dead algae, especially at higher concentrations</a:t>
          </a:r>
          <a:endParaRPr lang="en-SG" dirty="0"/>
        </a:p>
      </dgm:t>
    </dgm:pt>
    <dgm:pt modelId="{0BB509FE-208C-4AB2-A16C-E5AEA7F3D758}" type="parTrans" cxnId="{5E89C679-3229-4027-933C-53D7CB241B91}">
      <dgm:prSet/>
      <dgm:spPr/>
      <dgm:t>
        <a:bodyPr/>
        <a:lstStyle/>
        <a:p>
          <a:endParaRPr lang="en-SG"/>
        </a:p>
      </dgm:t>
    </dgm:pt>
    <dgm:pt modelId="{DD78CE07-D01C-4CD6-BE5A-2A001B154ED1}" type="sibTrans" cxnId="{5E89C679-3229-4027-933C-53D7CB241B91}">
      <dgm:prSet/>
      <dgm:spPr/>
      <dgm:t>
        <a:bodyPr/>
        <a:lstStyle/>
        <a:p>
          <a:endParaRPr lang="en-SG"/>
        </a:p>
      </dgm:t>
    </dgm:pt>
    <dgm:pt modelId="{8A5C6016-7424-45B4-B772-31E97725CFE1}">
      <dgm:prSet phldrT="[Text]" phldr="1"/>
      <dgm:spPr/>
      <dgm:t>
        <a:bodyPr/>
        <a:lstStyle/>
        <a:p>
          <a:endParaRPr lang="en-SG" dirty="0"/>
        </a:p>
      </dgm:t>
    </dgm:pt>
    <dgm:pt modelId="{7E3934A3-1E13-4B83-8CCC-8E020071301F}" type="parTrans" cxnId="{6680B321-4C45-45E4-B08C-F717D4FA3431}">
      <dgm:prSet/>
      <dgm:spPr/>
      <dgm:t>
        <a:bodyPr/>
        <a:lstStyle/>
        <a:p>
          <a:endParaRPr lang="en-SG"/>
        </a:p>
      </dgm:t>
    </dgm:pt>
    <dgm:pt modelId="{59B779D6-61E5-4676-849F-797DB4C69754}" type="sibTrans" cxnId="{6680B321-4C45-45E4-B08C-F717D4FA3431}">
      <dgm:prSet/>
      <dgm:spPr/>
      <dgm:t>
        <a:bodyPr/>
        <a:lstStyle/>
        <a:p>
          <a:endParaRPr lang="en-SG"/>
        </a:p>
      </dgm:t>
    </dgm:pt>
    <dgm:pt modelId="{6201FA29-5752-4106-B2FA-B54E56C080EB}">
      <dgm:prSet phldrT="[Text]"/>
      <dgm:spPr/>
      <dgm:t>
        <a:bodyPr/>
        <a:lstStyle/>
        <a:p>
          <a:r>
            <a:rPr lang="en-US" dirty="0" smtClean="0"/>
            <a:t>This can be seen from the difference in the bioremediation efficiencies of the two types of algae.</a:t>
          </a:r>
          <a:endParaRPr lang="en-SG" dirty="0"/>
        </a:p>
      </dgm:t>
    </dgm:pt>
    <dgm:pt modelId="{94707F37-2D5C-4F77-9129-B5D465C1A9B9}" type="parTrans" cxnId="{63FD7EF1-928A-4D40-9A02-76409F823EDE}">
      <dgm:prSet/>
      <dgm:spPr/>
      <dgm:t>
        <a:bodyPr/>
        <a:lstStyle/>
        <a:p>
          <a:endParaRPr lang="en-SG"/>
        </a:p>
      </dgm:t>
    </dgm:pt>
    <dgm:pt modelId="{877BBD90-BB2D-4900-A0A1-DA52248B68A8}" type="sibTrans" cxnId="{63FD7EF1-928A-4D40-9A02-76409F823EDE}">
      <dgm:prSet/>
      <dgm:spPr/>
      <dgm:t>
        <a:bodyPr/>
        <a:lstStyle/>
        <a:p>
          <a:endParaRPr lang="en-SG"/>
        </a:p>
      </dgm:t>
    </dgm:pt>
    <dgm:pt modelId="{DD402138-A919-41AD-B9FD-388105F6A864}">
      <dgm:prSet phldrT="[Text]" phldr="1"/>
      <dgm:spPr/>
      <dgm:t>
        <a:bodyPr/>
        <a:lstStyle/>
        <a:p>
          <a:endParaRPr lang="en-SG"/>
        </a:p>
      </dgm:t>
    </dgm:pt>
    <dgm:pt modelId="{3CF314DE-C975-48BB-B0CA-8F1EB4CE972B}" type="parTrans" cxnId="{F16D276F-C551-46C9-B1D7-69239ED1F3F9}">
      <dgm:prSet/>
      <dgm:spPr/>
      <dgm:t>
        <a:bodyPr/>
        <a:lstStyle/>
        <a:p>
          <a:endParaRPr lang="en-SG"/>
        </a:p>
      </dgm:t>
    </dgm:pt>
    <dgm:pt modelId="{7ADB7449-2784-4F14-8FB4-0CCBFBB96801}" type="sibTrans" cxnId="{F16D276F-C551-46C9-B1D7-69239ED1F3F9}">
      <dgm:prSet/>
      <dgm:spPr/>
      <dgm:t>
        <a:bodyPr/>
        <a:lstStyle/>
        <a:p>
          <a:endParaRPr lang="en-SG"/>
        </a:p>
      </dgm:t>
    </dgm:pt>
    <dgm:pt modelId="{BCE460EB-C5E7-4B8F-AF98-50BECAF0044D}">
      <dgm:prSet phldrT="[Text]"/>
      <dgm:spPr/>
      <dgm:t>
        <a:bodyPr/>
        <a:lstStyle/>
        <a:p>
          <a:r>
            <a:rPr lang="en-US" dirty="0" smtClean="0"/>
            <a:t>Our statistical test further affirms our conclusion by showing that live algae are significantly better </a:t>
          </a:r>
          <a:r>
            <a:rPr lang="en-US" dirty="0" err="1" smtClean="0"/>
            <a:t>bioremediators</a:t>
          </a:r>
          <a:r>
            <a:rPr lang="en-US" dirty="0" smtClean="0"/>
            <a:t> than dead algae.</a:t>
          </a:r>
          <a:endParaRPr lang="en-SG" dirty="0"/>
        </a:p>
      </dgm:t>
    </dgm:pt>
    <dgm:pt modelId="{39484E18-9487-41FF-A040-454F81A0E132}" type="parTrans" cxnId="{68314198-849E-4116-89DD-3EBC748A0635}">
      <dgm:prSet/>
      <dgm:spPr/>
      <dgm:t>
        <a:bodyPr/>
        <a:lstStyle/>
        <a:p>
          <a:endParaRPr lang="en-SG"/>
        </a:p>
      </dgm:t>
    </dgm:pt>
    <dgm:pt modelId="{7445B933-CC17-401D-9EE7-9EF91D7CE97B}" type="sibTrans" cxnId="{68314198-849E-4116-89DD-3EBC748A0635}">
      <dgm:prSet/>
      <dgm:spPr/>
      <dgm:t>
        <a:bodyPr/>
        <a:lstStyle/>
        <a:p>
          <a:endParaRPr lang="en-SG"/>
        </a:p>
      </dgm:t>
    </dgm:pt>
    <dgm:pt modelId="{39D67287-8C89-412D-96FD-6941FFACBA81}">
      <dgm:prSet phldrT="[Text]"/>
      <dgm:spPr/>
      <dgm:t>
        <a:bodyPr/>
        <a:lstStyle/>
        <a:p>
          <a:r>
            <a:rPr lang="en-SG" baseline="0" dirty="0" smtClean="0"/>
            <a:t>Dead has increased surface area for biosorption at low concentration. But at high </a:t>
          </a:r>
          <a:r>
            <a:rPr lang="en-SG" baseline="0" dirty="0" err="1" smtClean="0"/>
            <a:t>conc</a:t>
          </a:r>
          <a:r>
            <a:rPr lang="en-SG" baseline="0" dirty="0" smtClean="0"/>
            <a:t>, the additional mechanism plays a more significant role and uptakes more heavy metal ions.</a:t>
          </a:r>
          <a:endParaRPr lang="en-SG" dirty="0"/>
        </a:p>
      </dgm:t>
    </dgm:pt>
    <dgm:pt modelId="{DC60551C-D8FE-49A2-8945-D513C30849C9}" type="parTrans" cxnId="{0A0ABFFA-B2F7-4414-B1C2-D28656332DFB}">
      <dgm:prSet/>
      <dgm:spPr/>
      <dgm:t>
        <a:bodyPr/>
        <a:lstStyle/>
        <a:p>
          <a:endParaRPr lang="en-SG"/>
        </a:p>
      </dgm:t>
    </dgm:pt>
    <dgm:pt modelId="{86E86DF0-622C-4578-9C0A-2AE1D1D196A9}" type="sibTrans" cxnId="{0A0ABFFA-B2F7-4414-B1C2-D28656332DFB}">
      <dgm:prSet/>
      <dgm:spPr/>
      <dgm:t>
        <a:bodyPr/>
        <a:lstStyle/>
        <a:p>
          <a:endParaRPr lang="en-SG"/>
        </a:p>
      </dgm:t>
    </dgm:pt>
    <dgm:pt modelId="{0AE391B6-F39E-42C6-A343-684D0A7BDFE2}">
      <dgm:prSet phldrT="[Text]"/>
      <dgm:spPr/>
      <dgm:t>
        <a:bodyPr/>
        <a:lstStyle/>
        <a:p>
          <a:endParaRPr lang="en-SG" dirty="0"/>
        </a:p>
      </dgm:t>
    </dgm:pt>
    <dgm:pt modelId="{AFEF00A2-0FD3-408B-BE1B-0E52610DC4B8}" type="parTrans" cxnId="{7B97A6F8-BA62-4C62-B37A-C4C55BEE5801}">
      <dgm:prSet/>
      <dgm:spPr/>
      <dgm:t>
        <a:bodyPr/>
        <a:lstStyle/>
        <a:p>
          <a:endParaRPr lang="en-SG"/>
        </a:p>
      </dgm:t>
    </dgm:pt>
    <dgm:pt modelId="{1F0CB348-57C8-4C66-A5FA-9F414CFE1E25}" type="sibTrans" cxnId="{7B97A6F8-BA62-4C62-B37A-C4C55BEE5801}">
      <dgm:prSet/>
      <dgm:spPr/>
      <dgm:t>
        <a:bodyPr/>
        <a:lstStyle/>
        <a:p>
          <a:endParaRPr lang="en-SG"/>
        </a:p>
      </dgm:t>
    </dgm:pt>
    <dgm:pt modelId="{C97931F5-95AC-4613-A3E5-1EA19C96E342}" type="pres">
      <dgm:prSet presAssocID="{EFC97D03-754F-4DD0-B177-3856CC626D46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SG"/>
        </a:p>
      </dgm:t>
    </dgm:pt>
    <dgm:pt modelId="{EA92F79D-A0D2-4DB9-8936-EAAEA31EF3F4}" type="pres">
      <dgm:prSet presAssocID="{9E3D1320-7B37-42F2-9CEC-75B6E5F89534}" presName="composite" presStyleCnt="0"/>
      <dgm:spPr/>
    </dgm:pt>
    <dgm:pt modelId="{D7616F71-0677-4FA3-B820-49C4AE5EF23F}" type="pres">
      <dgm:prSet presAssocID="{9E3D1320-7B37-42F2-9CEC-75B6E5F89534}" presName="parentText" presStyleLbl="align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SG"/>
        </a:p>
      </dgm:t>
    </dgm:pt>
    <dgm:pt modelId="{AA2DCB49-5583-4501-BFD7-E853F5E4D8BF}" type="pres">
      <dgm:prSet presAssocID="{9E3D1320-7B37-42F2-9CEC-75B6E5F89534}" presName="descendantText" presStyleLbl="alignAcc1" presStyleIdx="0" presStyleCnt="4">
        <dgm:presLayoutVars>
          <dgm:bulletEnabled val="1"/>
        </dgm:presLayoutVars>
      </dgm:prSet>
      <dgm:spPr/>
      <dgm:t>
        <a:bodyPr/>
        <a:lstStyle/>
        <a:p>
          <a:endParaRPr lang="en-SG"/>
        </a:p>
      </dgm:t>
    </dgm:pt>
    <dgm:pt modelId="{666E1C6B-5F58-4AD6-A1E6-B4A4E29C9BEC}" type="pres">
      <dgm:prSet presAssocID="{B4BA9348-7ABF-4D55-801E-00C8B81F3D85}" presName="sp" presStyleCnt="0"/>
      <dgm:spPr/>
    </dgm:pt>
    <dgm:pt modelId="{8B746C02-1919-46B5-862B-EB3109B997E8}" type="pres">
      <dgm:prSet presAssocID="{0AE391B6-F39E-42C6-A343-684D0A7BDFE2}" presName="composite" presStyleCnt="0"/>
      <dgm:spPr/>
    </dgm:pt>
    <dgm:pt modelId="{083C8FA9-F657-4145-96B6-52B4E47EFD4C}" type="pres">
      <dgm:prSet presAssocID="{0AE391B6-F39E-42C6-A343-684D0A7BDFE2}" presName="parentText" presStyleLbl="align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SG"/>
        </a:p>
      </dgm:t>
    </dgm:pt>
    <dgm:pt modelId="{810E904E-F00B-4443-825C-F7F41F1E0451}" type="pres">
      <dgm:prSet presAssocID="{0AE391B6-F39E-42C6-A343-684D0A7BDFE2}" presName="descendantText" presStyleLbl="alignAcc1" presStyleIdx="1" presStyleCnt="4">
        <dgm:presLayoutVars>
          <dgm:bulletEnabled val="1"/>
        </dgm:presLayoutVars>
      </dgm:prSet>
      <dgm:spPr/>
      <dgm:t>
        <a:bodyPr/>
        <a:lstStyle/>
        <a:p>
          <a:endParaRPr lang="en-SG"/>
        </a:p>
      </dgm:t>
    </dgm:pt>
    <dgm:pt modelId="{54BD4863-5833-4920-AB00-3638D1E1607F}" type="pres">
      <dgm:prSet presAssocID="{1F0CB348-57C8-4C66-A5FA-9F414CFE1E25}" presName="sp" presStyleCnt="0"/>
      <dgm:spPr/>
    </dgm:pt>
    <dgm:pt modelId="{47CFDD80-C7EF-44BC-A82D-08D7E7D9A7B6}" type="pres">
      <dgm:prSet presAssocID="{8A5C6016-7424-45B4-B772-31E97725CFE1}" presName="composite" presStyleCnt="0"/>
      <dgm:spPr/>
    </dgm:pt>
    <dgm:pt modelId="{9FED237A-E8DC-4261-94A8-D9B686D6C836}" type="pres">
      <dgm:prSet presAssocID="{8A5C6016-7424-45B4-B772-31E97725CFE1}" presName="parentText" presStyleLbl="align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SG"/>
        </a:p>
      </dgm:t>
    </dgm:pt>
    <dgm:pt modelId="{D7A8ACA9-4FC2-4B4D-85BB-7D3698E743D1}" type="pres">
      <dgm:prSet presAssocID="{8A5C6016-7424-45B4-B772-31E97725CFE1}" presName="descendantText" presStyleLbl="alignAcc1" presStyleIdx="2" presStyleCnt="4">
        <dgm:presLayoutVars>
          <dgm:bulletEnabled val="1"/>
        </dgm:presLayoutVars>
      </dgm:prSet>
      <dgm:spPr/>
      <dgm:t>
        <a:bodyPr/>
        <a:lstStyle/>
        <a:p>
          <a:endParaRPr lang="en-SG"/>
        </a:p>
      </dgm:t>
    </dgm:pt>
    <dgm:pt modelId="{05CEA02D-94AE-4E88-85EB-C9FCBE395715}" type="pres">
      <dgm:prSet presAssocID="{59B779D6-61E5-4676-849F-797DB4C69754}" presName="sp" presStyleCnt="0"/>
      <dgm:spPr/>
    </dgm:pt>
    <dgm:pt modelId="{E9DE0F42-B3DC-4174-8666-3043397BEACD}" type="pres">
      <dgm:prSet presAssocID="{DD402138-A919-41AD-B9FD-388105F6A864}" presName="composite" presStyleCnt="0"/>
      <dgm:spPr/>
    </dgm:pt>
    <dgm:pt modelId="{08F6B5F6-B1B7-4C71-8137-E6D17CBC38BD}" type="pres">
      <dgm:prSet presAssocID="{DD402138-A919-41AD-B9FD-388105F6A864}" presName="parentText" presStyleLbl="align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SG"/>
        </a:p>
      </dgm:t>
    </dgm:pt>
    <dgm:pt modelId="{50F9B454-6D28-4047-B0D9-A21D67A966BC}" type="pres">
      <dgm:prSet presAssocID="{DD402138-A919-41AD-B9FD-388105F6A864}" presName="descendantText" presStyleLbl="alignAcc1" presStyleIdx="3" presStyleCnt="4">
        <dgm:presLayoutVars>
          <dgm:bulletEnabled val="1"/>
        </dgm:presLayoutVars>
      </dgm:prSet>
      <dgm:spPr/>
      <dgm:t>
        <a:bodyPr/>
        <a:lstStyle/>
        <a:p>
          <a:endParaRPr lang="en-SG"/>
        </a:p>
      </dgm:t>
    </dgm:pt>
  </dgm:ptLst>
  <dgm:cxnLst>
    <dgm:cxn modelId="{0A0ABFFA-B2F7-4414-B1C2-D28656332DFB}" srcId="{0AE391B6-F39E-42C6-A343-684D0A7BDFE2}" destId="{39D67287-8C89-412D-96FD-6941FFACBA81}" srcOrd="0" destOrd="0" parTransId="{DC60551C-D8FE-49A2-8945-D513C30849C9}" sibTransId="{86E86DF0-622C-4578-9C0A-2AE1D1D196A9}"/>
    <dgm:cxn modelId="{F16D276F-C551-46C9-B1D7-69239ED1F3F9}" srcId="{EFC97D03-754F-4DD0-B177-3856CC626D46}" destId="{DD402138-A919-41AD-B9FD-388105F6A864}" srcOrd="3" destOrd="0" parTransId="{3CF314DE-C975-48BB-B0CA-8F1EB4CE972B}" sibTransId="{7ADB7449-2784-4F14-8FB4-0CCBFBB96801}"/>
    <dgm:cxn modelId="{F27DCA26-7635-4568-80B4-608AAB9E37BF}" type="presOf" srcId="{DD402138-A919-41AD-B9FD-388105F6A864}" destId="{08F6B5F6-B1B7-4C71-8137-E6D17CBC38BD}" srcOrd="0" destOrd="0" presId="urn:microsoft.com/office/officeart/2005/8/layout/chevron2"/>
    <dgm:cxn modelId="{1F24E486-FDAC-4A46-B099-9CDD00AAD364}" type="presOf" srcId="{EFC97D03-754F-4DD0-B177-3856CC626D46}" destId="{C97931F5-95AC-4613-A3E5-1EA19C96E342}" srcOrd="0" destOrd="0" presId="urn:microsoft.com/office/officeart/2005/8/layout/chevron2"/>
    <dgm:cxn modelId="{7B97A6F8-BA62-4C62-B37A-C4C55BEE5801}" srcId="{EFC97D03-754F-4DD0-B177-3856CC626D46}" destId="{0AE391B6-F39E-42C6-A343-684D0A7BDFE2}" srcOrd="1" destOrd="0" parTransId="{AFEF00A2-0FD3-408B-BE1B-0E52610DC4B8}" sibTransId="{1F0CB348-57C8-4C66-A5FA-9F414CFE1E25}"/>
    <dgm:cxn modelId="{FCDD5E2A-6CB8-4581-944A-C58174E32B61}" type="presOf" srcId="{0AE391B6-F39E-42C6-A343-684D0A7BDFE2}" destId="{083C8FA9-F657-4145-96B6-52B4E47EFD4C}" srcOrd="0" destOrd="0" presId="urn:microsoft.com/office/officeart/2005/8/layout/chevron2"/>
    <dgm:cxn modelId="{E002ED7C-9AD5-4946-B942-1FA7616AAA3B}" type="presOf" srcId="{BCE460EB-C5E7-4B8F-AF98-50BECAF0044D}" destId="{50F9B454-6D28-4047-B0D9-A21D67A966BC}" srcOrd="0" destOrd="0" presId="urn:microsoft.com/office/officeart/2005/8/layout/chevron2"/>
    <dgm:cxn modelId="{6680B321-4C45-45E4-B08C-F717D4FA3431}" srcId="{EFC97D03-754F-4DD0-B177-3856CC626D46}" destId="{8A5C6016-7424-45B4-B772-31E97725CFE1}" srcOrd="2" destOrd="0" parTransId="{7E3934A3-1E13-4B83-8CCC-8E020071301F}" sibTransId="{59B779D6-61E5-4676-849F-797DB4C69754}"/>
    <dgm:cxn modelId="{FA6092F9-F55A-41F6-8298-314CB71CA518}" type="presOf" srcId="{9E3D1320-7B37-42F2-9CEC-75B6E5F89534}" destId="{D7616F71-0677-4FA3-B820-49C4AE5EF23F}" srcOrd="0" destOrd="0" presId="urn:microsoft.com/office/officeart/2005/8/layout/chevron2"/>
    <dgm:cxn modelId="{A56CF8CB-8648-4AD4-BC90-EB994C4C949E}" type="presOf" srcId="{65FF9520-2DA7-4527-937F-B39C097A1666}" destId="{AA2DCB49-5583-4501-BFD7-E853F5E4D8BF}" srcOrd="0" destOrd="0" presId="urn:microsoft.com/office/officeart/2005/8/layout/chevron2"/>
    <dgm:cxn modelId="{6094BB3A-F58C-42CA-BAEC-0B85B215357D}" type="presOf" srcId="{8A5C6016-7424-45B4-B772-31E97725CFE1}" destId="{9FED237A-E8DC-4261-94A8-D9B686D6C836}" srcOrd="0" destOrd="0" presId="urn:microsoft.com/office/officeart/2005/8/layout/chevron2"/>
    <dgm:cxn modelId="{8332E2D0-81EC-4E7D-A306-108C7F705A37}" srcId="{EFC97D03-754F-4DD0-B177-3856CC626D46}" destId="{9E3D1320-7B37-42F2-9CEC-75B6E5F89534}" srcOrd="0" destOrd="0" parTransId="{2BD7E9C4-DB8F-4F8E-AE3F-D862FBF6276D}" sibTransId="{B4BA9348-7ABF-4D55-801E-00C8B81F3D85}"/>
    <dgm:cxn modelId="{68314198-849E-4116-89DD-3EBC748A0635}" srcId="{DD402138-A919-41AD-B9FD-388105F6A864}" destId="{BCE460EB-C5E7-4B8F-AF98-50BECAF0044D}" srcOrd="0" destOrd="0" parTransId="{39484E18-9487-41FF-A040-454F81A0E132}" sibTransId="{7445B933-CC17-401D-9EE7-9EF91D7CE97B}"/>
    <dgm:cxn modelId="{5CC3C906-CD9D-4759-B399-DE7E80D24B81}" type="presOf" srcId="{39D67287-8C89-412D-96FD-6941FFACBA81}" destId="{810E904E-F00B-4443-825C-F7F41F1E0451}" srcOrd="0" destOrd="0" presId="urn:microsoft.com/office/officeart/2005/8/layout/chevron2"/>
    <dgm:cxn modelId="{63FD7EF1-928A-4D40-9A02-76409F823EDE}" srcId="{8A5C6016-7424-45B4-B772-31E97725CFE1}" destId="{6201FA29-5752-4106-B2FA-B54E56C080EB}" srcOrd="0" destOrd="0" parTransId="{94707F37-2D5C-4F77-9129-B5D465C1A9B9}" sibTransId="{877BBD90-BB2D-4900-A0A1-DA52248B68A8}"/>
    <dgm:cxn modelId="{5E89C679-3229-4027-933C-53D7CB241B91}" srcId="{9E3D1320-7B37-42F2-9CEC-75B6E5F89534}" destId="{65FF9520-2DA7-4527-937F-B39C097A1666}" srcOrd="0" destOrd="0" parTransId="{0BB509FE-208C-4AB2-A16C-E5AEA7F3D758}" sibTransId="{DD78CE07-D01C-4CD6-BE5A-2A001B154ED1}"/>
    <dgm:cxn modelId="{14BCA87F-7D3A-44EB-B36B-5BD0392BE374}" type="presOf" srcId="{6201FA29-5752-4106-B2FA-B54E56C080EB}" destId="{D7A8ACA9-4FC2-4B4D-85BB-7D3698E743D1}" srcOrd="0" destOrd="0" presId="urn:microsoft.com/office/officeart/2005/8/layout/chevron2"/>
    <dgm:cxn modelId="{48489D24-91DC-469D-B083-E9457E427A87}" type="presParOf" srcId="{C97931F5-95AC-4613-A3E5-1EA19C96E342}" destId="{EA92F79D-A0D2-4DB9-8936-EAAEA31EF3F4}" srcOrd="0" destOrd="0" presId="urn:microsoft.com/office/officeart/2005/8/layout/chevron2"/>
    <dgm:cxn modelId="{7E58E2D8-1FCF-4ECD-8EA9-8423B9951882}" type="presParOf" srcId="{EA92F79D-A0D2-4DB9-8936-EAAEA31EF3F4}" destId="{D7616F71-0677-4FA3-B820-49C4AE5EF23F}" srcOrd="0" destOrd="0" presId="urn:microsoft.com/office/officeart/2005/8/layout/chevron2"/>
    <dgm:cxn modelId="{24A91629-C6BA-48A6-853F-1F52AB12181A}" type="presParOf" srcId="{EA92F79D-A0D2-4DB9-8936-EAAEA31EF3F4}" destId="{AA2DCB49-5583-4501-BFD7-E853F5E4D8BF}" srcOrd="1" destOrd="0" presId="urn:microsoft.com/office/officeart/2005/8/layout/chevron2"/>
    <dgm:cxn modelId="{E99CF71F-A486-402F-86B9-63AFD8A1EF62}" type="presParOf" srcId="{C97931F5-95AC-4613-A3E5-1EA19C96E342}" destId="{666E1C6B-5F58-4AD6-A1E6-B4A4E29C9BEC}" srcOrd="1" destOrd="0" presId="urn:microsoft.com/office/officeart/2005/8/layout/chevron2"/>
    <dgm:cxn modelId="{AD867D54-4763-4E7F-9B37-DE9E1A67EBC9}" type="presParOf" srcId="{C97931F5-95AC-4613-A3E5-1EA19C96E342}" destId="{8B746C02-1919-46B5-862B-EB3109B997E8}" srcOrd="2" destOrd="0" presId="urn:microsoft.com/office/officeart/2005/8/layout/chevron2"/>
    <dgm:cxn modelId="{5C6AFEEC-84EF-42E6-8F3D-B15805211C7C}" type="presParOf" srcId="{8B746C02-1919-46B5-862B-EB3109B997E8}" destId="{083C8FA9-F657-4145-96B6-52B4E47EFD4C}" srcOrd="0" destOrd="0" presId="urn:microsoft.com/office/officeart/2005/8/layout/chevron2"/>
    <dgm:cxn modelId="{82C57565-6CCC-47B7-A4C4-78C8815A3E29}" type="presParOf" srcId="{8B746C02-1919-46B5-862B-EB3109B997E8}" destId="{810E904E-F00B-4443-825C-F7F41F1E0451}" srcOrd="1" destOrd="0" presId="urn:microsoft.com/office/officeart/2005/8/layout/chevron2"/>
    <dgm:cxn modelId="{900DFE7F-8526-4CC8-ADC9-1D08CEC48724}" type="presParOf" srcId="{C97931F5-95AC-4613-A3E5-1EA19C96E342}" destId="{54BD4863-5833-4920-AB00-3638D1E1607F}" srcOrd="3" destOrd="0" presId="urn:microsoft.com/office/officeart/2005/8/layout/chevron2"/>
    <dgm:cxn modelId="{84956A1C-9544-4F06-8BBB-FB7DEC3020EE}" type="presParOf" srcId="{C97931F5-95AC-4613-A3E5-1EA19C96E342}" destId="{47CFDD80-C7EF-44BC-A82D-08D7E7D9A7B6}" srcOrd="4" destOrd="0" presId="urn:microsoft.com/office/officeart/2005/8/layout/chevron2"/>
    <dgm:cxn modelId="{80A55819-7F90-42EE-BCCB-49DA94C70F67}" type="presParOf" srcId="{47CFDD80-C7EF-44BC-A82D-08D7E7D9A7B6}" destId="{9FED237A-E8DC-4261-94A8-D9B686D6C836}" srcOrd="0" destOrd="0" presId="urn:microsoft.com/office/officeart/2005/8/layout/chevron2"/>
    <dgm:cxn modelId="{3077FF52-DDE5-435F-8BA1-6795C0011B9E}" type="presParOf" srcId="{47CFDD80-C7EF-44BC-A82D-08D7E7D9A7B6}" destId="{D7A8ACA9-4FC2-4B4D-85BB-7D3698E743D1}" srcOrd="1" destOrd="0" presId="urn:microsoft.com/office/officeart/2005/8/layout/chevron2"/>
    <dgm:cxn modelId="{CB01ACD7-5DAA-4BED-8305-6C303D7517CF}" type="presParOf" srcId="{C97931F5-95AC-4613-A3E5-1EA19C96E342}" destId="{05CEA02D-94AE-4E88-85EB-C9FCBE395715}" srcOrd="5" destOrd="0" presId="urn:microsoft.com/office/officeart/2005/8/layout/chevron2"/>
    <dgm:cxn modelId="{8313FBD3-E0E5-4290-A1D1-1976A773FE16}" type="presParOf" srcId="{C97931F5-95AC-4613-A3E5-1EA19C96E342}" destId="{E9DE0F42-B3DC-4174-8666-3043397BEACD}" srcOrd="6" destOrd="0" presId="urn:microsoft.com/office/officeart/2005/8/layout/chevron2"/>
    <dgm:cxn modelId="{73743910-43BF-4414-8FCF-5DA72B630F71}" type="presParOf" srcId="{E9DE0F42-B3DC-4174-8666-3043397BEACD}" destId="{08F6B5F6-B1B7-4C71-8137-E6D17CBC38BD}" srcOrd="0" destOrd="0" presId="urn:microsoft.com/office/officeart/2005/8/layout/chevron2"/>
    <dgm:cxn modelId="{1B9B564E-A400-41BD-8395-9885BE0518C2}" type="presParOf" srcId="{E9DE0F42-B3DC-4174-8666-3043397BEACD}" destId="{50F9B454-6D28-4047-B0D9-A21D67A966BC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default#1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yramid2">
  <dgm:title val=""/>
  <dgm:desc val=""/>
  <dgm:catLst>
    <dgm:cat type="pyramid" pri="3000"/>
    <dgm:cat type="list" pri="21000"/>
    <dgm:cat type="convert" pri="1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alg type="composite"/>
    <dgm:shape xmlns:r="http://schemas.openxmlformats.org/officeDocument/2006/relationships" r:blip="">
      <dgm:adjLst/>
    </dgm:shape>
    <dgm:presOf/>
    <dgm:varLst>
      <dgm:dir/>
      <dgm:resizeHandles/>
    </dgm:varLst>
    <dgm:choose name="Name0">
      <dgm:if name="Name1" func="var" arg="dir" op="equ" val="norm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l" for="ch" forName="theList" refType="w" refFor="ch" refForName="pyramid" fact="0.5"/>
          <dgm:constr type="h" for="des" forName="aSpace" refType="h" fact="0.1"/>
        </dgm:constrLst>
      </dgm:if>
      <dgm:else name="Name2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r" for="ch" forName="theList" refType="w" refFor="ch" refForName="pyramid" fact="0.5"/>
          <dgm:constr type="h" for="des" forName="aSpace" refType="h" fact="0.1"/>
        </dgm:constrLst>
      </dgm:else>
    </dgm:choose>
    <dgm:ruleLst/>
    <dgm:choose name="Name3">
      <dgm:if name="Name4" axis="ch" ptType="node" func="cnt" op="gte" val="1">
        <dgm:layoutNode name="pyramid" styleLbl="node1">
          <dgm:alg type="sp"/>
          <dgm:shape xmlns:r="http://schemas.openxmlformats.org/officeDocument/2006/relationships" type="triangle" r:blip="">
            <dgm:adjLst/>
          </dgm:shape>
          <dgm:presOf/>
          <dgm:constrLst/>
          <dgm:ruleLst/>
        </dgm:layoutNode>
        <dgm:layoutNode name="theLis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aNode" refType="w"/>
            <dgm:constr type="h" for="ch" forName="aNode" refType="h"/>
            <dgm:constr type="primFontSz" for="ch" ptType="node" op="equ"/>
          </dgm:constrLst>
          <dgm:ruleLst/>
          <dgm:forEach name="aNodeForEach" axis="ch" ptType="node">
            <dgm:layoutNode name="aNode" styleLbl="fgAcc1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layoutNode name="a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layoutNode>
      </dgm:if>
      <dgm:else name="Name5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AA6FD7-BD4F-4180-A57D-314219092B0E}" type="datetimeFigureOut">
              <a:rPr lang="en-SG" smtClean="0"/>
              <a:t>10/07/2014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CC0D49-E3D8-479A-81D3-66687A96B549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6614840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CC0D49-E3D8-479A-81D3-66687A96B549}" type="slidenum">
              <a:rPr lang="en-SG" smtClean="0"/>
              <a:t>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2283599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 smtClean="0"/>
              <a:t>Barely any</a:t>
            </a:r>
            <a:r>
              <a:rPr lang="en-SG" baseline="0" dirty="0" smtClean="0"/>
              <a:t> difference for 1.3, but a greater difference for 25 ppm.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CC0D49-E3D8-479A-81D3-66687A96B549}" type="slidenum">
              <a:rPr lang="en-SG" smtClean="0"/>
              <a:t>34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9142990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 smtClean="0"/>
              <a:t>Barely any</a:t>
            </a:r>
            <a:r>
              <a:rPr lang="en-SG" baseline="0" dirty="0" smtClean="0"/>
              <a:t> difference for 1.3, but a greater difference for 25 ppm.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CC0D49-E3D8-479A-81D3-66687A96B549}" type="slidenum">
              <a:rPr lang="en-SG" smtClean="0"/>
              <a:t>35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1896154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CC0D49-E3D8-479A-81D3-66687A96B549}" type="slidenum">
              <a:rPr lang="en-SG" smtClean="0"/>
              <a:t>38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4004185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CC0D49-E3D8-479A-81D3-66687A96B549}" type="slidenum">
              <a:rPr lang="en-SG" smtClean="0"/>
              <a:t>44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0157668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sz="1200" dirty="0" smtClean="0"/>
              <a:t>Heavy metal pollution is a serious problem that the world is facing today, with rapid industrialization</a:t>
            </a:r>
          </a:p>
          <a:p>
            <a:r>
              <a:rPr lang="en-SG" sz="1200" dirty="0" smtClean="0"/>
              <a:t>A remarkable increase in the use of heavy metals over the past few decades has inevitably resulted in an increased flux of metallic substances in the aquatic environment </a:t>
            </a:r>
            <a:r>
              <a:rPr lang="en-SG" sz="900" dirty="0" smtClean="0">
                <a:latin typeface="Roboto" pitchFamily="2" charset="0"/>
                <a:ea typeface="Roboto" pitchFamily="2" charset="0"/>
              </a:rPr>
              <a:t>(</a:t>
            </a:r>
            <a:r>
              <a:rPr lang="en-SG" sz="900" dirty="0" err="1" smtClean="0">
                <a:latin typeface="Roboto" pitchFamily="2" charset="0"/>
                <a:ea typeface="Roboto" pitchFamily="2" charset="0"/>
              </a:rPr>
              <a:t>Bishnoi</a:t>
            </a:r>
            <a:r>
              <a:rPr lang="en-SG" sz="900" dirty="0" smtClean="0">
                <a:latin typeface="Roboto" pitchFamily="2" charset="0"/>
                <a:ea typeface="Roboto" pitchFamily="2" charset="0"/>
              </a:rPr>
              <a:t>, </a:t>
            </a:r>
            <a:r>
              <a:rPr lang="en-SG" sz="900" dirty="0" err="1" smtClean="0">
                <a:latin typeface="Roboto" pitchFamily="2" charset="0"/>
                <a:ea typeface="Roboto" pitchFamily="2" charset="0"/>
              </a:rPr>
              <a:t>Anju</a:t>
            </a:r>
            <a:r>
              <a:rPr lang="en-SG" sz="900" dirty="0" smtClean="0">
                <a:latin typeface="Roboto" pitchFamily="2" charset="0"/>
                <a:ea typeface="Roboto" pitchFamily="2" charset="0"/>
              </a:rPr>
              <a:t>, &amp; </a:t>
            </a:r>
            <a:r>
              <a:rPr lang="en-SG" sz="900" dirty="0" err="1" smtClean="0">
                <a:latin typeface="Roboto" pitchFamily="2" charset="0"/>
                <a:ea typeface="Roboto" pitchFamily="2" charset="0"/>
              </a:rPr>
              <a:t>Garima</a:t>
            </a:r>
            <a:r>
              <a:rPr lang="en-SG" sz="900" dirty="0" smtClean="0">
                <a:latin typeface="Roboto" pitchFamily="2" charset="0"/>
                <a:ea typeface="Roboto" pitchFamily="2" charset="0"/>
              </a:rPr>
              <a:t>, 2004)</a:t>
            </a:r>
            <a:endParaRPr lang="en-US" sz="900" dirty="0" smtClean="0">
              <a:latin typeface="Roboto" pitchFamily="2" charset="0"/>
              <a:ea typeface="Roboto" pitchFamily="2" charset="0"/>
            </a:endParaRPr>
          </a:p>
          <a:p>
            <a:r>
              <a:rPr lang="en-SG" sz="1200" dirty="0" smtClean="0"/>
              <a:t>This poses a serious threat to the aquatic organisms’ health as heavy metals are highly toxic, and is quickly absorbed into the bodies of the organisms</a:t>
            </a:r>
          </a:p>
          <a:p>
            <a:endParaRPr lang="en-SG" dirty="0" smtClean="0"/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CC0D49-E3D8-479A-81D3-66687A96B549}" type="slidenum">
              <a:rPr lang="en-SG" smtClean="0"/>
              <a:t>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4379379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SG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 process of physical adsorption, heavy metal ions accumulated on the cell wall of the algae, which contains </a:t>
            </a:r>
            <a:r>
              <a:rPr lang="en-SG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heteropolysaccharides</a:t>
            </a:r>
            <a:r>
              <a:rPr lang="en-SG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that offer carboxyl and sulfate groups to accommodate these heavy metal ions.</a:t>
            </a:r>
            <a:endParaRPr lang="en-SG" b="0" dirty="0" smtClean="0">
              <a:effectLst/>
            </a:endParaRPr>
          </a:p>
          <a:p>
            <a:r>
              <a:rPr lang="en-SG" b="0" dirty="0" smtClean="0">
                <a:effectLst/>
              </a:rPr>
              <a:t/>
            </a:r>
            <a:br>
              <a:rPr lang="en-SG" b="0" dirty="0" smtClean="0">
                <a:effectLst/>
              </a:rPr>
            </a:br>
            <a:r>
              <a:rPr lang="en-SG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However, since heavy metals such as copper are essential micronutrients and the </a:t>
            </a:r>
            <a:r>
              <a:rPr lang="en-SG" sz="1200" b="0" i="1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Mayaca</a:t>
            </a:r>
            <a:r>
              <a:rPr lang="en-SG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Algae has been found to take in heavy metal ions and absorb it, we believe a process of absorption also exist in the process of bioremediation of these heavy metal ions</a:t>
            </a:r>
            <a:endParaRPr lang="en-SG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CC0D49-E3D8-479A-81D3-66687A96B549}" type="slidenum">
              <a:rPr lang="en-SG" smtClean="0"/>
              <a:t>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0982072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t"/>
            <a:r>
              <a:rPr lang="en-SG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Since the </a:t>
            </a:r>
            <a:r>
              <a:rPr lang="en-SG" sz="1200" b="0" i="1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Mayaca</a:t>
            </a:r>
            <a:r>
              <a:rPr lang="en-SG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Algae has been known to be able to </a:t>
            </a:r>
            <a:r>
              <a:rPr lang="en-SG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bioremediate</a:t>
            </a:r>
            <a:r>
              <a:rPr lang="en-SG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heavy metal ions, we believe that the same can be achieved with green algae, Chlorophyta.</a:t>
            </a:r>
            <a:endParaRPr lang="en-SG" b="0" dirty="0" smtClean="0">
              <a:effectLst/>
            </a:endParaRPr>
          </a:p>
          <a:p>
            <a:pPr rtl="0" fontAlgn="t"/>
            <a:r>
              <a:rPr lang="en-SG" b="0" dirty="0" smtClean="0">
                <a:effectLst/>
              </a:rPr>
              <a:t/>
            </a:r>
            <a:br>
              <a:rPr lang="en-SG" b="0" dirty="0" smtClean="0">
                <a:effectLst/>
              </a:rPr>
            </a:br>
            <a:r>
              <a:rPr lang="en-SG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Also, research has shown that 2 divisions of </a:t>
            </a:r>
            <a:r>
              <a:rPr lang="en-SG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chlorophyta</a:t>
            </a:r>
            <a:r>
              <a:rPr lang="en-SG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has demonstrated bioremediation properties. The marine algae </a:t>
            </a:r>
            <a:r>
              <a:rPr lang="en-SG" sz="1200" b="0" i="1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Spirogyra Sp.</a:t>
            </a:r>
            <a:r>
              <a:rPr lang="en-SG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able to remove mercury and cadmium from water, while </a:t>
            </a:r>
            <a:r>
              <a:rPr lang="en-SG" sz="1200" b="0" i="1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Tetraselmis</a:t>
            </a:r>
            <a:r>
              <a:rPr lang="en-SG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able to remove cadmium. We speculate that the same can be achieved with </a:t>
            </a:r>
            <a:r>
              <a:rPr lang="en-SG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Ulva</a:t>
            </a:r>
            <a:r>
              <a:rPr lang="en-SG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Hence, we will be testing the effectiveness and efficiency of </a:t>
            </a:r>
            <a:r>
              <a:rPr lang="en-SG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Ulva</a:t>
            </a:r>
            <a:r>
              <a:rPr lang="en-SG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</a:t>
            </a:r>
            <a:r>
              <a:rPr lang="en-SG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bioremediating</a:t>
            </a:r>
            <a:r>
              <a:rPr lang="en-SG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heavy metal ions.</a:t>
            </a:r>
            <a:endParaRPr lang="en-SG" b="0" dirty="0" smtClean="0">
              <a:effectLst/>
            </a:endParaRPr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CC0D49-E3D8-479A-81D3-66687A96B549}" type="slidenum">
              <a:rPr lang="en-SG" smtClean="0"/>
              <a:t>6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4326846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SG" dirty="0" smtClean="0"/>
              <a:t>Many method</a:t>
            </a:r>
            <a:r>
              <a:rPr lang="en-SG" baseline="0" dirty="0" smtClean="0"/>
              <a:t> are expensive -&gt;non-optimal</a:t>
            </a:r>
            <a:endParaRPr lang="en-SG" dirty="0" smtClean="0"/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CC0D49-E3D8-479A-81D3-66687A96B549}" type="slidenum">
              <a:rPr lang="en-SG" smtClean="0"/>
              <a:t>8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5355096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SG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 for strontium, it is a common form of pollutant that is released after a nuclear disaster. In fact, after the </a:t>
            </a:r>
            <a:r>
              <a:rPr lang="en-SG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Fukishima</a:t>
            </a:r>
            <a:r>
              <a:rPr lang="en-SG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Daiichi incident, the concentration of radioactive isotopes of Strontium were up to 960 ppm</a:t>
            </a:r>
            <a:r>
              <a:rPr lang="en-SG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en-SG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265 Becquerel per meter cubed.</a:t>
            </a:r>
            <a:endParaRPr lang="en-SG" b="0" dirty="0" smtClean="0">
              <a:effectLst/>
            </a:endParaRPr>
          </a:p>
          <a:p>
            <a:pPr rtl="0"/>
            <a:r>
              <a:rPr lang="en-SG" b="0" dirty="0" smtClean="0">
                <a:effectLst/>
              </a:rPr>
              <a:t/>
            </a:r>
            <a:br>
              <a:rPr lang="en-SG" b="0" dirty="0" smtClean="0">
                <a:effectLst/>
              </a:rPr>
            </a:br>
            <a:r>
              <a:rPr lang="en-SG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since Strontium has a similar electronic configuration as the Calcium that is found in the spines of the sea urchins, we believe that Strontium will be taken up by these sea urchins spines.</a:t>
            </a:r>
            <a:endParaRPr lang="en-SG" b="0" dirty="0" smtClean="0">
              <a:effectLst/>
            </a:endParaRPr>
          </a:p>
          <a:p>
            <a:r>
              <a:rPr lang="en-SG" b="0" dirty="0" smtClean="0">
                <a:effectLst/>
              </a:rPr>
              <a:t/>
            </a:r>
            <a:br>
              <a:rPr lang="en-SG" b="0" dirty="0" smtClean="0">
                <a:effectLst/>
              </a:rPr>
            </a:br>
            <a:r>
              <a:rPr lang="en-SG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However, experimentation with sea urchins will be explored by AOS, and we shall not elaborate further.</a:t>
            </a:r>
            <a:endParaRPr lang="en-SG" dirty="0" smtClean="0"/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CC0D49-E3D8-479A-81D3-66687A96B549}" type="slidenum">
              <a:rPr lang="en-SG" smtClean="0"/>
              <a:t>9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1204113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Cu</a:t>
            </a:r>
            <a:r>
              <a:rPr lang="en-US" baseline="30000" dirty="0" smtClean="0"/>
              <a:t>2+</a:t>
            </a:r>
            <a:r>
              <a:rPr lang="en-US" baseline="0" dirty="0" smtClean="0"/>
              <a:t> </a:t>
            </a:r>
            <a:r>
              <a:rPr lang="en-US" dirty="0" smtClean="0"/>
              <a:t>Absorbed in 1.3 ppm Cu</a:t>
            </a:r>
            <a:r>
              <a:rPr lang="en-US" baseline="30000" dirty="0" smtClean="0"/>
              <a:t>2+</a:t>
            </a:r>
            <a:r>
              <a:rPr lang="en-US" baseline="0" dirty="0" smtClean="0"/>
              <a:t>/ppm</a:t>
            </a:r>
            <a:endParaRPr lang="en-SG" dirty="0" smtClean="0"/>
          </a:p>
          <a:p>
            <a:r>
              <a:rPr lang="en-SG" dirty="0" smtClean="0"/>
              <a:t>Surface, assimilated</a:t>
            </a:r>
            <a:r>
              <a:rPr lang="en-SG" baseline="0" dirty="0" smtClean="0"/>
              <a:t> into tissue for 25</a:t>
            </a:r>
          </a:p>
          <a:p>
            <a:r>
              <a:rPr lang="en-SG" baseline="0" dirty="0" smtClean="0"/>
              <a:t>1.3 ppm has no explanation? More cellulose call wall (because dry mass)</a:t>
            </a:r>
          </a:p>
          <a:p>
            <a:r>
              <a:rPr lang="en-SG" baseline="0" dirty="0" smtClean="0"/>
              <a:t>Dry mass increases surface area at low </a:t>
            </a:r>
            <a:r>
              <a:rPr lang="en-SG" baseline="0" dirty="0" err="1" smtClean="0"/>
              <a:t>conc</a:t>
            </a:r>
            <a:r>
              <a:rPr lang="en-SG" baseline="0" dirty="0" smtClean="0"/>
              <a:t> is better. But at high </a:t>
            </a:r>
            <a:r>
              <a:rPr lang="en-SG" baseline="0" dirty="0" err="1" smtClean="0"/>
              <a:t>conc</a:t>
            </a:r>
            <a:r>
              <a:rPr lang="en-SG" baseline="0" dirty="0" smtClean="0"/>
              <a:t>, the additional mechanism plays a more significant role and uptakes more heavy metal ions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CC0D49-E3D8-479A-81D3-66687A96B549}" type="slidenum">
              <a:rPr lang="en-SG" smtClean="0"/>
              <a:t>31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5895453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Biosorption Efficiency for 1.3</a:t>
            </a:r>
            <a:r>
              <a:rPr lang="en-US" sz="1200" baseline="0" dirty="0" smtClean="0"/>
              <a:t> ppm Cu</a:t>
            </a:r>
            <a:r>
              <a:rPr lang="en-US" sz="1200" baseline="30000" dirty="0" smtClean="0"/>
              <a:t>2+</a:t>
            </a:r>
            <a:r>
              <a:rPr lang="en-US" sz="1200" dirty="0" smtClean="0"/>
              <a:t> (%)</a:t>
            </a:r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CC0D49-E3D8-479A-81D3-66687A96B549}" type="slidenum">
              <a:rPr lang="en-SG" smtClean="0"/>
              <a:t>32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2815446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Biosorption Capacity for 1.3 ppm Cu</a:t>
            </a:r>
            <a:r>
              <a:rPr lang="en-US" baseline="30000" dirty="0" smtClean="0"/>
              <a:t>2+ </a:t>
            </a:r>
            <a:r>
              <a:rPr lang="en-US" baseline="0" dirty="0" smtClean="0"/>
              <a:t>(mg/g)</a:t>
            </a:r>
            <a:endParaRPr lang="en-US" baseline="300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CC0D49-E3D8-479A-81D3-66687A96B549}" type="slidenum">
              <a:rPr lang="en-SG" smtClean="0"/>
              <a:t>33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590947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33375" y="1893940"/>
            <a:ext cx="10217833" cy="2387600"/>
          </a:xfrm>
        </p:spPr>
        <p:txBody>
          <a:bodyPr anchor="b">
            <a:normAutofit/>
          </a:bodyPr>
          <a:lstStyle>
            <a:lvl1pPr algn="r">
              <a:defRPr sz="5400"/>
            </a:lvl1pPr>
          </a:lstStyle>
          <a:p>
            <a:r>
              <a:rPr lang="en-US" dirty="0" smtClean="0"/>
              <a:t>Click to edit Master title style</a:t>
            </a:r>
            <a:endParaRPr lang="en-SG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33375" y="4529796"/>
            <a:ext cx="10217833" cy="1477342"/>
          </a:xfrm>
        </p:spPr>
        <p:txBody>
          <a:bodyPr/>
          <a:lstStyle>
            <a:lvl1pPr marL="0" indent="0" algn="r">
              <a:buNone/>
              <a:defRPr sz="2400">
                <a:latin typeface="Calibri Light" panose="020F03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SG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189C6B-3483-4A9A-BEBC-F50ED60486D5}" type="datetime1">
              <a:rPr lang="en-SG" smtClean="0"/>
              <a:t>10/07/2014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55618-C0AF-4DEF-8108-012EEA9C0F0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0282561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174D4B-BBE7-43CF-A147-4C15F29B4C0F}" type="datetime1">
              <a:rPr lang="en-SG" smtClean="0"/>
              <a:t>10/07/2014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55618-C0AF-4DEF-8108-012EEA9C0F0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8791906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AD7C67-ACB5-43FB-95F6-40F256C4F36E}" type="datetime1">
              <a:rPr lang="en-SG" smtClean="0"/>
              <a:t>10/07/2014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55618-C0AF-4DEF-8108-012EEA9C0F0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1755126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08E84-8268-4C64-93C5-BFF46CF637EF}" type="datetime1">
              <a:rPr lang="en-SG" smtClean="0"/>
              <a:t>10/07/2014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55618-C0AF-4DEF-8108-012EEA9C0F0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616915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C80CA-CDBB-4EA6-A23C-472DB6B34F3D}" type="datetime1">
              <a:rPr lang="en-SG" smtClean="0"/>
              <a:t>10/07/2014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55618-C0AF-4DEF-8108-012EEA9C0F0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9872547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60D2-AD03-4D42-941E-B464F8DB58F2}" type="datetime1">
              <a:rPr lang="en-SG" smtClean="0"/>
              <a:t>10/07/2014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55618-C0AF-4DEF-8108-012EEA9C0F0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8220034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9A94CA-726B-4244-AD9A-605448F54D7F}" type="datetime1">
              <a:rPr lang="en-SG" smtClean="0"/>
              <a:t>10/07/2014</a:t>
            </a:fld>
            <a:endParaRPr lang="en-SG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55618-C0AF-4DEF-8108-012EEA9C0F0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2231503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A45E3-3112-49CD-83F1-D071CC7B3BD1}" type="datetime1">
              <a:rPr lang="en-SG" smtClean="0"/>
              <a:t>10/07/2014</a:t>
            </a:fld>
            <a:endParaRPr lang="en-S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55618-C0AF-4DEF-8108-012EEA9C0F0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6457877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B8BC3-F7CB-484E-A588-8B04B720F965}" type="datetime1">
              <a:rPr lang="en-SG" smtClean="0"/>
              <a:t>10/07/2014</a:t>
            </a:fld>
            <a:endParaRPr lang="en-SG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55618-C0AF-4DEF-8108-012EEA9C0F0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4493155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58768-234A-4718-8831-4C9C432EE6E3}" type="datetime1">
              <a:rPr lang="en-SG" smtClean="0"/>
              <a:t>10/07/2014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55618-C0AF-4DEF-8108-012EEA9C0F0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3969970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12C26-0140-4543-9E4E-D5612B3D0BA4}" type="datetime1">
              <a:rPr lang="en-SG" smtClean="0"/>
              <a:t>10/07/2014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55618-C0AF-4DEF-8108-012EEA9C0F0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8369348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SG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8A77F5-4985-4D91-A987-5A2E722399E5}" type="datetime1">
              <a:rPr lang="en-SG" smtClean="0"/>
              <a:t>10/07/2014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B55618-C0AF-4DEF-8108-012EEA9C0F0A}" type="slidenum">
              <a:rPr lang="en-SG" smtClean="0"/>
              <a:t>‹#›</a:t>
            </a:fld>
            <a:endParaRPr lang="en-SG"/>
          </a:p>
        </p:txBody>
      </p:sp>
      <p:grpSp>
        <p:nvGrpSpPr>
          <p:cNvPr id="7" name="Group 6"/>
          <p:cNvGrpSpPr/>
          <p:nvPr userDrawn="1"/>
        </p:nvGrpSpPr>
        <p:grpSpPr>
          <a:xfrm>
            <a:off x="6087414" y="6232189"/>
            <a:ext cx="6104586" cy="77274"/>
            <a:chOff x="6087414" y="6175917"/>
            <a:chExt cx="6104586" cy="77274"/>
          </a:xfrm>
        </p:grpSpPr>
        <p:sp>
          <p:nvSpPr>
            <p:cNvPr id="8" name="Rectangle 7"/>
            <p:cNvSpPr/>
            <p:nvPr/>
          </p:nvSpPr>
          <p:spPr>
            <a:xfrm>
              <a:off x="10157138" y="6175918"/>
              <a:ext cx="2034862" cy="77273"/>
            </a:xfrm>
            <a:prstGeom prst="rect">
              <a:avLst/>
            </a:prstGeom>
            <a:solidFill>
              <a:srgbClr val="0099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9" name="Rectangle 8"/>
            <p:cNvSpPr/>
            <p:nvPr/>
          </p:nvSpPr>
          <p:spPr>
            <a:xfrm>
              <a:off x="8122276" y="6175918"/>
              <a:ext cx="2034862" cy="77273"/>
            </a:xfrm>
            <a:prstGeom prst="rect">
              <a:avLst/>
            </a:prstGeom>
            <a:solidFill>
              <a:srgbClr val="CC00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6087414" y="6175917"/>
              <a:ext cx="2034862" cy="77273"/>
            </a:xfrm>
            <a:prstGeom prst="rect">
              <a:avLst/>
            </a:prstGeom>
            <a:solidFill>
              <a:srgbClr val="EEB2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230188"/>
            <a:ext cx="600075" cy="60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5752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://img.diytrade.com/" TargetMode="External"/><Relationship Id="rId3" Type="http://schemas.openxmlformats.org/officeDocument/2006/relationships/hyperlink" Target="http://www.microscopy-uk.org.uk/mag/indexmag.html?http://www.microscopy-uk.org.uk/mag/wimsmall/green.html" TargetMode="External"/><Relationship Id="rId7" Type="http://schemas.openxmlformats.org/officeDocument/2006/relationships/image" Target="../media/image6.jpeg"/><Relationship Id="rId2" Type="http://schemas.openxmlformats.org/officeDocument/2006/relationships/hyperlink" Target="de.wikipedia.org/wiki/Meersalat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en.wikipedia.org/wiki/File:Strontium_chloride_hexahydrate.jpg" TargetMode="External"/><Relationship Id="rId11" Type="http://schemas.openxmlformats.org/officeDocument/2006/relationships/hyperlink" Target="http://www.topnews.in/files/sea-salt.JPG" TargetMode="External"/><Relationship Id="rId5" Type="http://schemas.openxmlformats.org/officeDocument/2006/relationships/image" Target="../media/image5.jpeg"/><Relationship Id="rId10" Type="http://schemas.openxmlformats.org/officeDocument/2006/relationships/image" Target="../media/image8.JPG"/><Relationship Id="rId4" Type="http://schemas.openxmlformats.org/officeDocument/2006/relationships/image" Target="../media/image4.jpeg"/><Relationship Id="rId9" Type="http://schemas.openxmlformats.org/officeDocument/2006/relationships/image" Target="../media/image7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5.xml"/><Relationship Id="rId3" Type="http://schemas.openxmlformats.org/officeDocument/2006/relationships/diagramLayout" Target="../diagrams/layout4.xml"/><Relationship Id="rId7" Type="http://schemas.openxmlformats.org/officeDocument/2006/relationships/diagramData" Target="../diagrams/data5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11" Type="http://schemas.microsoft.com/office/2007/relationships/diagramDrawing" Target="../diagrams/drawing5.xml"/><Relationship Id="rId5" Type="http://schemas.openxmlformats.org/officeDocument/2006/relationships/diagramColors" Target="../diagrams/colors4.xml"/><Relationship Id="rId10" Type="http://schemas.openxmlformats.org/officeDocument/2006/relationships/diagramColors" Target="../diagrams/colors5.xml"/><Relationship Id="rId4" Type="http://schemas.openxmlformats.org/officeDocument/2006/relationships/diagramQuickStyle" Target="../diagrams/quickStyle4.xml"/><Relationship Id="rId9" Type="http://schemas.openxmlformats.org/officeDocument/2006/relationships/diagramQuickStyle" Target="../diagrams/quickStyle5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icroscopy-uk.org.uk/mag/indexmag.html?http://www.microscopy-uk.org.uk/mag/wimsmall/green.html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chart" Target="../charts/char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chart" Target="../charts/char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chart" Target="../charts/char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chart" Target="../charts/chart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chart" Target="../charts/chart10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horsesforsources.com/wp-content/uploads/2011/05/The-present-of-work.jpg" TargetMode="External"/><Relationship Id="rId2" Type="http://schemas.openxmlformats.org/officeDocument/2006/relationships/hyperlink" Target="http://protistaproject.weebly.com/uploads/1/2/2/7/12279313/516921448_orig.jpg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rarecrossfit.com/wp-content/uploads/2013/07/limitations.jpg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2.xml"/><Relationship Id="rId2" Type="http://schemas.openxmlformats.org/officeDocument/2006/relationships/chart" Target="../charts/chart11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4.xml"/><Relationship Id="rId2" Type="http://schemas.openxmlformats.org/officeDocument/2006/relationships/chart" Target="../charts/chart13.xml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6.xml"/><Relationship Id="rId2" Type="http://schemas.openxmlformats.org/officeDocument/2006/relationships/chart" Target="../charts/chart15.xml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8.xml"/><Relationship Id="rId2" Type="http://schemas.openxmlformats.org/officeDocument/2006/relationships/chart" Target="../charts/chart17.xml"/><Relationship Id="rId1" Type="http://schemas.openxmlformats.org/officeDocument/2006/relationships/slideLayout" Target="../slideLayouts/slideLayout6.xml"/><Relationship Id="rId4" Type="http://schemas.openxmlformats.org/officeDocument/2006/relationships/chart" Target="../charts/chart1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1.xml"/><Relationship Id="rId2" Type="http://schemas.openxmlformats.org/officeDocument/2006/relationships/chart" Target="../charts/chart20.xml"/><Relationship Id="rId1" Type="http://schemas.openxmlformats.org/officeDocument/2006/relationships/slideLayout" Target="../slideLayouts/slideLayout6.xml"/><Relationship Id="rId5" Type="http://schemas.openxmlformats.org/officeDocument/2006/relationships/chart" Target="../charts/chart23.xml"/><Relationship Id="rId4" Type="http://schemas.openxmlformats.org/officeDocument/2006/relationships/chart" Target="../charts/chart2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" sz="4400" b="0" dirty="0" smtClean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Roboto"/>
              </a:rPr>
              <a:t>Bioremediation of Strontium and Copper in water by Algae and Sea Urchins</a:t>
            </a:r>
            <a:endParaRPr lang="en-SG" sz="4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en-US" sz="2800" dirty="0" smtClean="0">
                <a:latin typeface="Calibri Light" panose="020F0302020204030204" pitchFamily="34" charset="0"/>
              </a:rPr>
              <a:t>Sun Yudong		</a:t>
            </a:r>
            <a:r>
              <a:rPr lang="en-US" sz="2800" dirty="0" smtClean="0">
                <a:solidFill>
                  <a:srgbClr val="729A00"/>
                </a:solidFill>
                <a:latin typeface="Calibri Light" panose="020F0302020204030204" pitchFamily="34" charset="0"/>
              </a:rPr>
              <a:t>4S120</a:t>
            </a:r>
            <a:r>
              <a:rPr lang="en-US" sz="2800" dirty="0" smtClean="0">
                <a:latin typeface="Calibri Light" panose="020F0302020204030204" pitchFamily="34" charset="0"/>
              </a:rPr>
              <a:t>		Dominique Huynh		</a:t>
            </a:r>
            <a:r>
              <a:rPr lang="en-US" sz="2800" dirty="0" smtClean="0">
                <a:solidFill>
                  <a:srgbClr val="729A00"/>
                </a:solidFill>
                <a:latin typeface="Calibri Light" panose="020F0302020204030204" pitchFamily="34" charset="0"/>
              </a:rPr>
              <a:t>AOS</a:t>
            </a:r>
          </a:p>
          <a:p>
            <a:r>
              <a:rPr lang="en-US" sz="2800" dirty="0" smtClean="0">
                <a:latin typeface="Calibri Light" panose="020F0302020204030204" pitchFamily="34" charset="0"/>
              </a:rPr>
              <a:t>Zheng Yu Bo		</a:t>
            </a:r>
            <a:r>
              <a:rPr lang="en-US" sz="2800" dirty="0" smtClean="0">
                <a:solidFill>
                  <a:srgbClr val="729A00"/>
                </a:solidFill>
                <a:latin typeface="Calibri Light" panose="020F0302020204030204" pitchFamily="34" charset="0"/>
              </a:rPr>
              <a:t>4S127</a:t>
            </a:r>
            <a:r>
              <a:rPr lang="en-US" sz="2800" dirty="0" smtClean="0">
                <a:solidFill>
                  <a:srgbClr val="99CC00"/>
                </a:solidFill>
                <a:latin typeface="Calibri Light" panose="020F0302020204030204" pitchFamily="34" charset="0"/>
              </a:rPr>
              <a:t>	</a:t>
            </a:r>
            <a:r>
              <a:rPr lang="en-US" sz="2800" dirty="0" smtClean="0">
                <a:latin typeface="Calibri Light" panose="020F0302020204030204" pitchFamily="34" charset="0"/>
              </a:rPr>
              <a:t>	Sabrina Kim 			</a:t>
            </a:r>
            <a:r>
              <a:rPr lang="en-US" sz="2800" dirty="0" smtClean="0">
                <a:solidFill>
                  <a:srgbClr val="729A00"/>
                </a:solidFill>
                <a:latin typeface="Calibri Light" panose="020F0302020204030204" pitchFamily="34" charset="0"/>
              </a:rPr>
              <a:t>AOS</a:t>
            </a:r>
          </a:p>
          <a:p>
            <a:endParaRPr lang="en-US" sz="500" dirty="0" smtClean="0">
              <a:latin typeface="Calibri Light" panose="020F0302020204030204" pitchFamily="34" charset="0"/>
            </a:endParaRP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9345B-D79A-4FE3-8C5F-F7B8256E4B1A}" type="datetime1">
              <a:rPr lang="en-SG" smtClean="0"/>
              <a:t>10/07/2014</a:t>
            </a:fld>
            <a:endParaRPr lang="en-SG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55618-C0AF-4DEF-8108-012EEA9C0F0A}" type="slidenum">
              <a:rPr lang="en-SG" smtClean="0"/>
              <a:t>1</a:t>
            </a:fld>
            <a:endParaRPr lang="en-SG"/>
          </a:p>
        </p:txBody>
      </p:sp>
      <p:sp>
        <p:nvSpPr>
          <p:cNvPr id="12" name="Subtitle 2"/>
          <p:cNvSpPr txBox="1">
            <a:spLocks/>
          </p:cNvSpPr>
          <p:nvPr/>
        </p:nvSpPr>
        <p:spPr>
          <a:xfrm>
            <a:off x="9295976" y="1647049"/>
            <a:ext cx="2455232" cy="4937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3600" dirty="0" smtClean="0">
                <a:solidFill>
                  <a:schemeClr val="accent1">
                    <a:lumMod val="75000"/>
                  </a:schemeClr>
                </a:solidFill>
              </a:rPr>
              <a:t>Group: 1-34</a:t>
            </a:r>
            <a:endParaRPr lang="en-US" sz="36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026" name="Picture 2" descr="http://protistaproject.weebly.com/uploads/1/2/2/7/12279313/516921448_orig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578" y="732630"/>
            <a:ext cx="2165594" cy="1624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567393" y="2356826"/>
            <a:ext cx="193196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 sz="1100" dirty="0" smtClean="0">
                <a:latin typeface="Roboto Light" pitchFamily="2" charset="0"/>
                <a:ea typeface="Roboto Light" pitchFamily="2" charset="0"/>
              </a:rPr>
              <a:t>protistaproject.weebly.com</a:t>
            </a:r>
          </a:p>
        </p:txBody>
      </p:sp>
    </p:spTree>
    <p:extLst>
      <p:ext uri="{BB962C8B-B14F-4D97-AF65-F5344CB8AC3E}">
        <p14:creationId xmlns:p14="http://schemas.microsoft.com/office/powerpoint/2010/main" val="4063959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smtClean="0"/>
              <a:t>Objectives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 study of the effect of biosorption of heavy metals ions using live and dead algae will be conducted.</a:t>
            </a:r>
          </a:p>
          <a:p>
            <a:r>
              <a:rPr lang="en-US" dirty="0"/>
              <a:t>A comparison between dead and live algae</a:t>
            </a:r>
          </a:p>
          <a:p>
            <a:r>
              <a:rPr lang="en-US" dirty="0"/>
              <a:t>The quantitative measurement of biosorption will be done through </a:t>
            </a:r>
            <a:r>
              <a:rPr lang="en-US" dirty="0">
                <a:solidFill>
                  <a:srgbClr val="0070C0"/>
                </a:solidFill>
              </a:rPr>
              <a:t>biosorption capacity </a:t>
            </a:r>
            <a:r>
              <a:rPr lang="en-US" dirty="0"/>
              <a:t>and </a:t>
            </a:r>
            <a:r>
              <a:rPr lang="en-US" dirty="0">
                <a:solidFill>
                  <a:srgbClr val="008000"/>
                </a:solidFill>
              </a:rPr>
              <a:t>biosorption </a:t>
            </a:r>
            <a:r>
              <a:rPr lang="en-US" dirty="0" smtClean="0">
                <a:solidFill>
                  <a:srgbClr val="008000"/>
                </a:solidFill>
              </a:rPr>
              <a:t>efficiency</a:t>
            </a:r>
            <a:endParaRPr lang="en-SG" dirty="0">
              <a:solidFill>
                <a:srgbClr val="008000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08E84-8268-4C64-93C5-BFF46CF637EF}" type="datetime1">
              <a:rPr lang="en-SG" smtClean="0"/>
              <a:t>10/07/2014</a:t>
            </a:fld>
            <a:endParaRPr lang="en-S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55618-C0AF-4DEF-8108-012EEA9C0F0A}" type="slidenum">
              <a:rPr lang="en-SG" smtClean="0"/>
              <a:t>10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804522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smtClean="0"/>
              <a:t>Biosorption Capacity</a:t>
            </a:r>
            <a:endParaRPr lang="en-SG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08E84-8268-4C64-93C5-BFF46CF637EF}" type="datetime1">
              <a:rPr lang="en-SG" smtClean="0"/>
              <a:t>10/07/2014</a:t>
            </a:fld>
            <a:endParaRPr lang="en-S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55618-C0AF-4DEF-8108-012EEA9C0F0A}" type="slidenum">
              <a:rPr lang="en-SG" smtClean="0"/>
              <a:t>11</a:t>
            </a:fld>
            <a:endParaRPr lang="en-SG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665288" y="1960985"/>
                <a:ext cx="2861424" cy="10551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sz="3600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SG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SG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SG" sz="36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SG" sz="3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SG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SG" sz="36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SG" sz="3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SG" sz="3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SG" sz="36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SG" sz="3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SG" sz="36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</m:oMath>
                  </m:oMathPara>
                </a14:m>
                <a:endParaRPr lang="en-SG" sz="36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5288" y="1960985"/>
                <a:ext cx="2861424" cy="1055161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318797" y="3305181"/>
                <a:ext cx="74244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b="0" i="1" smtClean="0">
                          <a:latin typeface="Cambria Math" panose="02040503050406030204" pitchFamily="18" charset="0"/>
                        </a:rPr>
                        <m:t>𝑊h𝑒𝑟𝑒</m:t>
                      </m:r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8797" y="3305181"/>
                <a:ext cx="742447" cy="276999"/>
              </a:xfrm>
              <a:prstGeom prst="rect">
                <a:avLst/>
              </a:prstGeom>
              <a:blipFill rotWithShape="0">
                <a:blip r:embed="rId3"/>
                <a:stretch>
                  <a:fillRect l="-7377" r="-7377" b="-8696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734107" y="3679493"/>
                <a:ext cx="363759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SG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SG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SG" b="0" i="1" smtClean="0">
                        <a:latin typeface="Cambria Math" panose="02040503050406030204" pitchFamily="18" charset="0"/>
                      </a:rPr>
                      <m:t>𝐵𝑖𝑜𝑠𝑜𝑟𝑝𝑡𝑖𝑜𝑛</m:t>
                    </m:r>
                    <m:r>
                      <a:rPr lang="en-SG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SG" b="0" i="1" smtClean="0">
                        <a:latin typeface="Cambria Math" panose="02040503050406030204" pitchFamily="18" charset="0"/>
                      </a:rPr>
                      <m:t>𝐶𝑎𝑝𝑎𝑐𝑖𝑡𝑦</m:t>
                    </m:r>
                    <m:r>
                      <a:rPr lang="en-SG" b="0" i="1" smtClea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SG" b="0" i="1" smtClean="0">
                        <a:latin typeface="Cambria Math" panose="02040503050406030204" pitchFamily="18" charset="0"/>
                      </a:rPr>
                      <m:t>𝑚𝑔</m:t>
                    </m:r>
                    <m:r>
                      <a:rPr lang="en-SG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SG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SG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SG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SG" dirty="0" smtClean="0"/>
                  <a:t>)</a:t>
                </a:r>
                <a:endParaRPr lang="en-SG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4107" y="3679493"/>
                <a:ext cx="3637599" cy="276999"/>
              </a:xfrm>
              <a:prstGeom prst="rect">
                <a:avLst/>
              </a:prstGeom>
              <a:blipFill rotWithShape="0">
                <a:blip r:embed="rId4"/>
                <a:stretch>
                  <a:fillRect l="-2345" t="-26667" r="-2848" b="-53333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690020" y="4113589"/>
                <a:ext cx="279339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SG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SG" b="0" i="1" smtClean="0">
                          <a:latin typeface="Cambria Math" panose="02040503050406030204" pitchFamily="18" charset="0"/>
                        </a:rPr>
                        <m:t>𝑣𝑜𝑙𝑢𝑚𝑒</m:t>
                      </m:r>
                      <m:r>
                        <a:rPr lang="en-SG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SG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SG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SG" b="0" i="1" smtClean="0">
                          <a:latin typeface="Cambria Math" panose="02040503050406030204" pitchFamily="18" charset="0"/>
                        </a:rPr>
                        <m:t>𝑠𝑜𝑙𝑢𝑡𝑖𝑜𝑛</m:t>
                      </m:r>
                      <m:r>
                        <a:rPr lang="en-SG" b="0" i="1" smtClean="0"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SG" b="0" i="1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SG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0020" y="4113589"/>
                <a:ext cx="2793393" cy="276999"/>
              </a:xfrm>
              <a:prstGeom prst="rect">
                <a:avLst/>
              </a:prstGeom>
              <a:blipFill rotWithShape="0">
                <a:blip r:embed="rId5"/>
                <a:stretch>
                  <a:fillRect l="-873" r="-2620" b="-37778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1676165" y="4510489"/>
                <a:ext cx="5361532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SG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SG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SG" b="0" i="1" smtClean="0">
                          <a:latin typeface="Cambria Math" panose="02040503050406030204" pitchFamily="18" charset="0"/>
                        </a:rPr>
                        <m:t>𝐼𝑛𝑖𝑡𝑖𝑎𝑙</m:t>
                      </m:r>
                      <m:r>
                        <a:rPr lang="en-SG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SG" b="0" i="1" smtClean="0">
                          <a:latin typeface="Cambria Math" panose="02040503050406030204" pitchFamily="18" charset="0"/>
                        </a:rPr>
                        <m:t>𝐶𝑜𝑛𝑐𝑒𝑛𝑡𝑟𝑎𝑡𝑖𝑜𝑛</m:t>
                      </m:r>
                      <m:r>
                        <a:rPr lang="en-SG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SG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SG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SG" b="0" i="1" smtClean="0"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lang="en-SG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SG" b="0" i="1" smtClean="0">
                          <a:latin typeface="Cambria Math" panose="02040503050406030204" pitchFamily="18" charset="0"/>
                        </a:rPr>
                        <m:t>𝑠𝑜𝑙𝑢𝑡𝑖𝑜𝑛</m:t>
                      </m:r>
                      <m:r>
                        <a:rPr lang="en-SG" b="0" i="1" smtClean="0"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SG" b="0" i="1" smtClean="0">
                          <a:latin typeface="Cambria Math" panose="02040503050406030204" pitchFamily="18" charset="0"/>
                        </a:rPr>
                        <m:t>𝑚𝑔</m:t>
                      </m:r>
                      <m:r>
                        <a:rPr lang="en-SG" b="0" i="1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SG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SG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p>
                          <m:r>
                            <a:rPr lang="en-SG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SG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165" y="4510489"/>
                <a:ext cx="5361532" cy="276999"/>
              </a:xfrm>
              <a:prstGeom prst="rect">
                <a:avLst/>
              </a:prstGeom>
              <a:blipFill rotWithShape="0">
                <a:blip r:embed="rId6"/>
                <a:stretch>
                  <a:fillRect l="-341" t="-2222" r="-910" b="-37778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1593035" y="4944585"/>
                <a:ext cx="536153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SG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SG" b="0" i="1" smtClean="0">
                          <a:latin typeface="Cambria Math" panose="02040503050406030204" pitchFamily="18" charset="0"/>
                        </a:rPr>
                        <m:t>𝐹𝑖𝑛𝑎𝑙</m:t>
                      </m:r>
                      <m:r>
                        <a:rPr lang="en-SG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SG" b="0" i="1" smtClean="0">
                          <a:latin typeface="Cambria Math" panose="02040503050406030204" pitchFamily="18" charset="0"/>
                        </a:rPr>
                        <m:t>𝐶𝑜𝑛𝑐𝑒𝑛𝑡𝑟𝑎𝑡𝑖𝑜𝑛</m:t>
                      </m:r>
                      <m:r>
                        <a:rPr lang="en-SG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SG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SG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SG" b="0" i="1" smtClean="0"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lang="en-SG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SG" b="0" i="1" smtClean="0">
                          <a:latin typeface="Cambria Math" panose="02040503050406030204" pitchFamily="18" charset="0"/>
                        </a:rPr>
                        <m:t>𝑠𝑜𝑙𝑢𝑡𝑖𝑜𝑛</m:t>
                      </m:r>
                      <m:r>
                        <a:rPr lang="en-SG" b="0" i="1" smtClean="0"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SG" b="0" i="1" smtClean="0">
                          <a:latin typeface="Cambria Math" panose="02040503050406030204" pitchFamily="18" charset="0"/>
                        </a:rPr>
                        <m:t>𝑚𝑔</m:t>
                      </m:r>
                      <m:r>
                        <a:rPr lang="en-SG" b="0" i="1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SG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SG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p>
                          <m:r>
                            <a:rPr lang="en-SG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SG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3035" y="4944585"/>
                <a:ext cx="5361532" cy="276999"/>
              </a:xfrm>
              <a:prstGeom prst="rect">
                <a:avLst/>
              </a:prstGeom>
              <a:blipFill rotWithShape="0">
                <a:blip r:embed="rId7"/>
                <a:stretch>
                  <a:fillRect t="-2174" b="-34783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1690019" y="5341485"/>
                <a:ext cx="309578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SG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SG" b="0" i="1" smtClean="0">
                          <a:latin typeface="Cambria Math" panose="02040503050406030204" pitchFamily="18" charset="0"/>
                        </a:rPr>
                        <m:t>𝑚𝑎𝑠𝑠</m:t>
                      </m:r>
                      <m:r>
                        <a:rPr lang="en-SG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SG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SG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SG" b="0" i="1" smtClean="0"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lang="en-SG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SG" b="0" i="1" smtClean="0">
                          <a:latin typeface="Cambria Math" panose="02040503050406030204" pitchFamily="18" charset="0"/>
                        </a:rPr>
                        <m:t>𝑏𝑖𝑜𝑚𝑎𝑠𝑠</m:t>
                      </m:r>
                      <m:r>
                        <a:rPr lang="en-SG" b="0" i="1" smtClean="0"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SG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SG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0019" y="5341485"/>
                <a:ext cx="3095784" cy="276999"/>
              </a:xfrm>
              <a:prstGeom prst="rect">
                <a:avLst/>
              </a:prstGeom>
              <a:blipFill rotWithShape="0">
                <a:blip r:embed="rId8"/>
                <a:stretch>
                  <a:fillRect l="-591" r="-2165" b="-34783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/>
          <p:cNvSpPr/>
          <p:nvPr/>
        </p:nvSpPr>
        <p:spPr>
          <a:xfrm>
            <a:off x="1280160" y="5738385"/>
            <a:ext cx="137858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400" dirty="0">
                <a:latin typeface="Roboto" pitchFamily="2" charset="0"/>
                <a:ea typeface="Roboto" pitchFamily="2" charset="0"/>
              </a:rPr>
              <a:t>(Fu et al, 2012)</a:t>
            </a:r>
          </a:p>
        </p:txBody>
      </p:sp>
    </p:spTree>
    <p:extLst>
      <p:ext uri="{BB962C8B-B14F-4D97-AF65-F5344CB8AC3E}">
        <p14:creationId xmlns:p14="http://schemas.microsoft.com/office/powerpoint/2010/main" val="3572152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smtClean="0"/>
              <a:t>Biosorption Efficiency</a:t>
            </a:r>
            <a:endParaRPr lang="en-SG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08E84-8268-4C64-93C5-BFF46CF637EF}" type="datetime1">
              <a:rPr lang="en-SG" smtClean="0"/>
              <a:t>10/07/2014</a:t>
            </a:fld>
            <a:endParaRPr lang="en-S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55618-C0AF-4DEF-8108-012EEA9C0F0A}" type="slidenum">
              <a:rPr lang="en-SG" smtClean="0"/>
              <a:t>12</a:t>
            </a:fld>
            <a:endParaRPr lang="en-SG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425589" y="2236415"/>
                <a:ext cx="3337773" cy="114877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sz="3600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SG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SG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SG" sz="3600" b="0" i="1" smtClean="0">
                              <a:latin typeface="Cambria Math" panose="02040503050406030204" pitchFamily="18" charset="0"/>
                            </a:rPr>
                            <m:t>100(</m:t>
                          </m:r>
                          <m:sSub>
                            <m:sSubPr>
                              <m:ctrlPr>
                                <a:rPr lang="en-SG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SG" sz="36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SG" sz="3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SG" sz="3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SG" sz="36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SG" sz="3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b>
                            <m:sSubPr>
                              <m:ctrlPr>
                                <a:rPr lang="en-SG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SG" sz="36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SG" sz="3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SG" sz="36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5589" y="2236415"/>
                <a:ext cx="3337773" cy="1148776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318797" y="3629892"/>
                <a:ext cx="115724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sz="2800" b="0" i="1" smtClean="0">
                          <a:latin typeface="Cambria Math" panose="02040503050406030204" pitchFamily="18" charset="0"/>
                        </a:rPr>
                        <m:t>𝑊h𝑒𝑟𝑒</m:t>
                      </m:r>
                    </m:oMath>
                  </m:oMathPara>
                </a14:m>
                <a:endParaRPr lang="en-SG" sz="28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8797" y="3629892"/>
                <a:ext cx="1157240" cy="43088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734107" y="4004204"/>
                <a:ext cx="508164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SG" sz="2800" b="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SG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SG" sz="2800" b="0" i="1" smtClean="0">
                        <a:latin typeface="Cambria Math" panose="02040503050406030204" pitchFamily="18" charset="0"/>
                      </a:rPr>
                      <m:t>𝐵𝑖𝑜𝑠𝑜𝑟𝑝𝑡𝑖𝑜𝑛</m:t>
                    </m:r>
                    <m:r>
                      <a:rPr lang="en-SG" sz="2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SG" sz="2800" b="0" i="1" smtClean="0">
                        <a:latin typeface="Cambria Math" panose="02040503050406030204" pitchFamily="18" charset="0"/>
                      </a:rPr>
                      <m:t>𝐸𝑓𝑓𝑖𝑐𝑖𝑒𝑛𝑐𝑦</m:t>
                    </m:r>
                    <m:r>
                      <a:rPr lang="en-SG" sz="2800" b="0" i="1" smtClean="0">
                        <a:latin typeface="Cambria Math" panose="02040503050406030204" pitchFamily="18" charset="0"/>
                      </a:rPr>
                      <m:t> (%</m:t>
                    </m:r>
                  </m:oMath>
                </a14:m>
                <a:r>
                  <a:rPr lang="en-SG" sz="2800" dirty="0" smtClean="0"/>
                  <a:t>)</a:t>
                </a:r>
                <a:endParaRPr lang="en-SG" sz="28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4107" y="4004204"/>
                <a:ext cx="5081648" cy="430887"/>
              </a:xfrm>
              <a:prstGeom prst="rect">
                <a:avLst/>
              </a:prstGeom>
              <a:blipFill rotWithShape="0">
                <a:blip r:embed="rId4"/>
                <a:stretch>
                  <a:fillRect t="-25352" r="-3118" b="-4788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485123" y="4495081"/>
                <a:ext cx="857536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sz="28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SG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SG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SG" sz="2800" b="0" i="1" smtClean="0">
                          <a:latin typeface="Cambria Math" panose="02040503050406030204" pitchFamily="18" charset="0"/>
                        </a:rPr>
                        <m:t>𝐼𝑛𝑖𝑡𝑖𝑎𝑙</m:t>
                      </m:r>
                      <m:r>
                        <a:rPr lang="en-SG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SG" sz="2800" b="0" i="1" smtClean="0">
                          <a:latin typeface="Cambria Math" panose="02040503050406030204" pitchFamily="18" charset="0"/>
                        </a:rPr>
                        <m:t>𝐶𝑜𝑛𝑐𝑒𝑛𝑡𝑟𝑎𝑡𝑖𝑜𝑛</m:t>
                      </m:r>
                      <m:r>
                        <a:rPr lang="en-SG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SG" sz="2800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SG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SG" sz="2800" b="0" i="1" smtClean="0"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lang="en-SG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SG" sz="2800" b="0" i="1" smtClean="0">
                          <a:latin typeface="Cambria Math" panose="02040503050406030204" pitchFamily="18" charset="0"/>
                        </a:rPr>
                        <m:t>𝑠𝑜𝑙𝑢𝑡𝑖𝑜𝑛</m:t>
                      </m:r>
                      <m:r>
                        <a:rPr lang="en-SG" sz="2800" b="0" i="1" smtClean="0"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SG" sz="2800" b="0" i="1" smtClean="0">
                          <a:latin typeface="Cambria Math" panose="02040503050406030204" pitchFamily="18" charset="0"/>
                        </a:rPr>
                        <m:t>𝑚𝑔</m:t>
                      </m:r>
                      <m:r>
                        <a:rPr lang="en-SG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SG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SG" sz="28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p>
                          <m:r>
                            <a:rPr lang="en-SG" sz="2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SG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SG" sz="28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5123" y="4495081"/>
                <a:ext cx="8575361" cy="430887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1471269" y="4985958"/>
                <a:ext cx="832548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sz="28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SG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SG" sz="2800" b="0" i="1" smtClean="0">
                          <a:latin typeface="Cambria Math" panose="02040503050406030204" pitchFamily="18" charset="0"/>
                        </a:rPr>
                        <m:t>𝐹𝑖𝑛𝑎𝑙</m:t>
                      </m:r>
                      <m:r>
                        <a:rPr lang="en-SG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SG" sz="2800" b="0" i="1" smtClean="0">
                          <a:latin typeface="Cambria Math" panose="02040503050406030204" pitchFamily="18" charset="0"/>
                        </a:rPr>
                        <m:t>𝐶𝑜𝑛𝑐𝑒𝑛𝑡𝑟𝑎𝑡𝑖𝑜𝑛</m:t>
                      </m:r>
                      <m:r>
                        <a:rPr lang="en-SG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SG" sz="2800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SG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SG" sz="2800" b="0" i="1" smtClean="0"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lang="en-SG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SG" sz="2800" b="0" i="1" smtClean="0">
                          <a:latin typeface="Cambria Math" panose="02040503050406030204" pitchFamily="18" charset="0"/>
                        </a:rPr>
                        <m:t>𝑠𝑜𝑙𝑢𝑡𝑖𝑜𝑛</m:t>
                      </m:r>
                      <m:r>
                        <a:rPr lang="en-SG" sz="2800" b="0" i="1" smtClean="0"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SG" sz="2800" b="0" i="1" smtClean="0">
                          <a:latin typeface="Cambria Math" panose="02040503050406030204" pitchFamily="18" charset="0"/>
                        </a:rPr>
                        <m:t>𝑚𝑔</m:t>
                      </m:r>
                      <m:r>
                        <a:rPr lang="en-SG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SG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SG" sz="28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p>
                          <m:r>
                            <a:rPr lang="en-SG" sz="2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SG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SG" sz="28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1269" y="4985958"/>
                <a:ext cx="8325484" cy="430887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/>
          <p:cNvSpPr/>
          <p:nvPr/>
        </p:nvSpPr>
        <p:spPr>
          <a:xfrm>
            <a:off x="1318797" y="5476835"/>
            <a:ext cx="137858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400" dirty="0">
                <a:latin typeface="Roboto" pitchFamily="2" charset="0"/>
                <a:ea typeface="Roboto" pitchFamily="2" charset="0"/>
              </a:rPr>
              <a:t>(Fu et al, 2012)</a:t>
            </a:r>
          </a:p>
        </p:txBody>
      </p:sp>
    </p:spTree>
    <p:extLst>
      <p:ext uri="{BB962C8B-B14F-4D97-AF65-F5344CB8AC3E}">
        <p14:creationId xmlns:p14="http://schemas.microsoft.com/office/powerpoint/2010/main" val="2411531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smtClean="0"/>
              <a:t>Hypothesis</a:t>
            </a:r>
            <a:endParaRPr lang="en-SG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08E84-8268-4C64-93C5-BFF46CF637EF}" type="datetime1">
              <a:rPr lang="en-SG" smtClean="0"/>
              <a:t>10/07/2014</a:t>
            </a:fld>
            <a:endParaRPr lang="en-S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55618-C0AF-4DEF-8108-012EEA9C0F0A}" type="slidenum">
              <a:rPr lang="en-SG" smtClean="0"/>
              <a:t>13</a:t>
            </a:fld>
            <a:endParaRPr lang="en-SG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281684" y="2537809"/>
            <a:ext cx="9628632" cy="1782383"/>
          </a:xfrm>
        </p:spPr>
        <p:txBody>
          <a:bodyPr>
            <a:normAutofit fontScale="92500"/>
          </a:bodyPr>
          <a:lstStyle/>
          <a:p>
            <a:pPr marL="0" indent="0" algn="ctr">
              <a:buNone/>
            </a:pPr>
            <a:r>
              <a:rPr lang="en-SG" sz="5400" dirty="0">
                <a:solidFill>
                  <a:srgbClr val="0070C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Live algae </a:t>
            </a:r>
            <a:r>
              <a:rPr lang="en-SG" sz="5400" dirty="0" smtClean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are </a:t>
            </a:r>
            <a:r>
              <a:rPr lang="en-SG" sz="5400" dirty="0" smtClean="0">
                <a:solidFill>
                  <a:srgbClr val="FF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better</a:t>
            </a:r>
            <a:r>
              <a:rPr lang="en-SG" sz="5400" dirty="0" smtClean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SG" sz="5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heavy metal </a:t>
            </a:r>
            <a:r>
              <a:rPr lang="en-SG" sz="5400" dirty="0" smtClean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bioremediators </a:t>
            </a:r>
            <a:r>
              <a:rPr lang="en-SG" sz="5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than </a:t>
            </a:r>
            <a:r>
              <a:rPr lang="en-SG" sz="5400" dirty="0">
                <a:solidFill>
                  <a:srgbClr val="729A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dead </a:t>
            </a:r>
            <a:r>
              <a:rPr lang="en-SG" sz="5400" dirty="0" smtClean="0">
                <a:solidFill>
                  <a:srgbClr val="729A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algae</a:t>
            </a:r>
            <a:endParaRPr lang="en-SG" sz="5400" dirty="0">
              <a:solidFill>
                <a:srgbClr val="729A00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6797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smtClean="0"/>
              <a:t>Materials</a:t>
            </a:r>
            <a:endParaRPr lang="en-SG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A45E3-3112-49CD-83F1-D071CC7B3BD1}" type="datetime1">
              <a:rPr lang="en-SG" smtClean="0"/>
              <a:t>10/07/2014</a:t>
            </a:fld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55618-C0AF-4DEF-8108-012EEA9C0F0A}" type="slidenum">
              <a:rPr lang="en-SG" smtClean="0"/>
              <a:t>14</a:t>
            </a:fld>
            <a:endParaRPr lang="en-SG"/>
          </a:p>
        </p:txBody>
      </p:sp>
      <p:grpSp>
        <p:nvGrpSpPr>
          <p:cNvPr id="5" name="Group 4"/>
          <p:cNvGrpSpPr/>
          <p:nvPr/>
        </p:nvGrpSpPr>
        <p:grpSpPr>
          <a:xfrm>
            <a:off x="613609" y="2011822"/>
            <a:ext cx="10964783" cy="2834356"/>
            <a:chOff x="657572" y="2188906"/>
            <a:chExt cx="10879583" cy="2812332"/>
          </a:xfrm>
        </p:grpSpPr>
        <p:sp>
          <p:nvSpPr>
            <p:cNvPr id="6" name="Rectangle 5"/>
            <p:cNvSpPr/>
            <p:nvPr/>
          </p:nvSpPr>
          <p:spPr>
            <a:xfrm>
              <a:off x="5326710" y="4089417"/>
              <a:ext cx="60625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SG" i="1" dirty="0" err="1" smtClean="0"/>
                <a:t>Ulva</a:t>
              </a:r>
              <a:endParaRPr lang="en-SG" i="1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5326710" y="4405121"/>
              <a:ext cx="1781930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buNone/>
              </a:pPr>
              <a:r>
                <a:rPr lang="en-SG" sz="1200" u="sng" dirty="0" smtClean="0">
                  <a:solidFill>
                    <a:schemeClr val="hlink"/>
                  </a:solidFill>
                  <a:ea typeface="Roboto"/>
                  <a:cs typeface="Roboto"/>
                  <a:sym typeface="Roboto"/>
                  <a:hlinkClick r:id="rId2" action="ppaction://hlinkfile"/>
                </a:rPr>
                <a:t>de.wikipedia.org</a:t>
              </a:r>
              <a:endParaRPr lang="en" sz="1200" u="sng" dirty="0">
                <a:solidFill>
                  <a:schemeClr val="hlink"/>
                </a:solidFill>
                <a:ea typeface="Roboto"/>
                <a:cs typeface="Roboto"/>
                <a:sym typeface="Roboto"/>
                <a:hlinkClick r:id="rId3"/>
              </a:endParaRPr>
            </a:p>
          </p:txBody>
        </p:sp>
        <p:pic>
          <p:nvPicPr>
            <p:cNvPr id="8" name="Picture 7" descr="2012-02-27 14.07.02.jpg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69821" y="2209211"/>
              <a:ext cx="1401691" cy="18689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Rectangle 8"/>
            <p:cNvSpPr/>
            <p:nvPr/>
          </p:nvSpPr>
          <p:spPr>
            <a:xfrm>
              <a:off x="8169821" y="4096946"/>
              <a:ext cx="1401691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SG" dirty="0" smtClean="0"/>
                <a:t>Deionized water</a:t>
              </a:r>
              <a:endParaRPr lang="en-SG" dirty="0"/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34478" y="2188907"/>
              <a:ext cx="2402628" cy="1871370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>
            <a:xfrm>
              <a:off x="2653563" y="4089417"/>
              <a:ext cx="2483543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SG" dirty="0" smtClean="0"/>
                <a:t>Strontium chloride </a:t>
              </a:r>
              <a:r>
                <a:rPr lang="en-SG" dirty="0" err="1" smtClean="0"/>
                <a:t>hexahydrate</a:t>
              </a:r>
              <a:endParaRPr lang="en-SG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653563" y="4699807"/>
              <a:ext cx="3215322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SG" sz="1200" dirty="0" smtClean="0">
                  <a:hlinkClick r:id="rId6"/>
                </a:rPr>
                <a:t>en.wikipedia.org</a:t>
              </a:r>
              <a:endParaRPr lang="en" sz="1200" u="sng" dirty="0">
                <a:solidFill>
                  <a:schemeClr val="hlink"/>
                </a:solidFill>
                <a:ea typeface="Roboto"/>
                <a:cs typeface="Roboto"/>
                <a:sym typeface="Roboto"/>
                <a:hlinkClick r:id="rId3"/>
              </a:endParaRPr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7572" y="2188906"/>
              <a:ext cx="1887301" cy="1871371"/>
            </a:xfrm>
            <a:prstGeom prst="rect">
              <a:avLst/>
            </a:prstGeom>
          </p:spPr>
        </p:pic>
        <p:sp>
          <p:nvSpPr>
            <p:cNvPr id="14" name="Rectangle 13"/>
            <p:cNvSpPr/>
            <p:nvPr/>
          </p:nvSpPr>
          <p:spPr>
            <a:xfrm>
              <a:off x="657572" y="4096946"/>
              <a:ext cx="2518051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SG" dirty="0" smtClean="0"/>
                <a:t>Copper(II) Sulfate </a:t>
              </a:r>
              <a:r>
                <a:rPr lang="en-SG" dirty="0" err="1" smtClean="0"/>
                <a:t>pentahydrate</a:t>
              </a:r>
              <a:endParaRPr lang="en-SG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657572" y="4725089"/>
              <a:ext cx="1325607" cy="27614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SG" sz="1200" dirty="0" smtClean="0">
                  <a:hlinkClick r:id="rId8"/>
                </a:rPr>
                <a:t>img.diytrade.com</a:t>
              </a:r>
              <a:endParaRPr lang="en" sz="1200" u="sng" dirty="0">
                <a:solidFill>
                  <a:schemeClr val="hlink"/>
                </a:solidFill>
                <a:ea typeface="Roboto"/>
                <a:cs typeface="Roboto"/>
                <a:sym typeface="Roboto"/>
                <a:hlinkClick r:id="rId3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9755225" y="4089417"/>
              <a:ext cx="1749475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SG" dirty="0" smtClean="0"/>
                <a:t>Instant Ocean/ Sea Salt</a:t>
              </a:r>
              <a:endParaRPr lang="en-SG" dirty="0"/>
            </a:p>
          </p:txBody>
        </p: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26710" y="2188907"/>
              <a:ext cx="2653507" cy="1880452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61116" y="2232520"/>
              <a:ext cx="1743584" cy="1864426"/>
            </a:xfrm>
            <a:prstGeom prst="rect">
              <a:avLst/>
            </a:prstGeom>
          </p:spPr>
        </p:pic>
        <p:sp>
          <p:nvSpPr>
            <p:cNvPr id="19" name="Rectangle 18"/>
            <p:cNvSpPr/>
            <p:nvPr/>
          </p:nvSpPr>
          <p:spPr>
            <a:xfrm>
              <a:off x="9755225" y="4682120"/>
              <a:ext cx="1781930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buNone/>
              </a:pPr>
              <a:r>
                <a:rPr lang="en-SG" sz="1200" u="sng" dirty="0" smtClean="0">
                  <a:solidFill>
                    <a:schemeClr val="hlink"/>
                  </a:solidFill>
                  <a:ea typeface="Roboto"/>
                  <a:cs typeface="Roboto"/>
                  <a:sym typeface="Roboto"/>
                  <a:hlinkClick r:id="rId11"/>
                </a:rPr>
                <a:t>www.topnews.in</a:t>
              </a:r>
              <a:endParaRPr lang="en" sz="1200" u="sng" dirty="0">
                <a:solidFill>
                  <a:schemeClr val="hlink"/>
                </a:solidFill>
                <a:ea typeface="Roboto"/>
                <a:cs typeface="Roboto"/>
                <a:sym typeface="Roboto"/>
                <a:hlinkClick r:id="rId3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8727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Apparatus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A45E3-3112-49CD-83F1-D071CC7B3BD1}" type="datetime1">
              <a:rPr lang="en-SG" smtClean="0"/>
              <a:t>10/07/2014</a:t>
            </a:fld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55618-C0AF-4DEF-8108-012EEA9C0F0A}" type="slidenum">
              <a:rPr lang="en-SG" smtClean="0"/>
              <a:t>15</a:t>
            </a:fld>
            <a:endParaRPr lang="en-SG"/>
          </a:p>
        </p:txBody>
      </p:sp>
      <p:grpSp>
        <p:nvGrpSpPr>
          <p:cNvPr id="8" name="Group 7"/>
          <p:cNvGrpSpPr/>
          <p:nvPr/>
        </p:nvGrpSpPr>
        <p:grpSpPr>
          <a:xfrm>
            <a:off x="845934" y="1985410"/>
            <a:ext cx="10500133" cy="2887180"/>
            <a:chOff x="958073" y="2183640"/>
            <a:chExt cx="10500133" cy="2887180"/>
          </a:xfrm>
        </p:grpSpPr>
        <p:sp>
          <p:nvSpPr>
            <p:cNvPr id="5" name="Content Placeholder 2"/>
            <p:cNvSpPr txBox="1">
              <a:spLocks/>
            </p:cNvSpPr>
            <p:nvPr/>
          </p:nvSpPr>
          <p:spPr>
            <a:xfrm>
              <a:off x="958073" y="2183640"/>
              <a:ext cx="2990197" cy="2887180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SG" sz="2400" dirty="0" smtClean="0"/>
                <a:t>Spectrophotometer</a:t>
              </a:r>
            </a:p>
            <a:p>
              <a:r>
                <a:rPr lang="en-SG" sz="2400" dirty="0" smtClean="0"/>
                <a:t>Tanks</a:t>
              </a:r>
            </a:p>
            <a:p>
              <a:r>
                <a:rPr lang="en-SG" sz="2400" dirty="0" smtClean="0"/>
                <a:t>Pumps</a:t>
              </a:r>
            </a:p>
            <a:p>
              <a:r>
                <a:rPr lang="en-SG" sz="2400" dirty="0" smtClean="0"/>
                <a:t>Lights</a:t>
              </a:r>
            </a:p>
            <a:p>
              <a:r>
                <a:rPr lang="en-SG" sz="2400" dirty="0" smtClean="0"/>
                <a:t>Colorimeter</a:t>
              </a:r>
            </a:p>
            <a:p>
              <a:r>
                <a:rPr lang="en-SG" sz="2400" dirty="0" smtClean="0"/>
                <a:t>See-saw rocker</a:t>
              </a:r>
              <a:endParaRPr lang="en-SG" sz="2400" dirty="0"/>
            </a:p>
          </p:txBody>
        </p:sp>
        <p:pic>
          <p:nvPicPr>
            <p:cNvPr id="6" name="Picture 1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08634" y="2183640"/>
              <a:ext cx="3849572" cy="28871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Content Placeholder 2"/>
            <p:cNvSpPr txBox="1">
              <a:spLocks/>
            </p:cNvSpPr>
            <p:nvPr/>
          </p:nvSpPr>
          <p:spPr>
            <a:xfrm>
              <a:off x="3948270" y="2183640"/>
              <a:ext cx="2801425" cy="288718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100000"/>
                </a:lnSpc>
                <a:spcBef>
                  <a:spcPts val="1500"/>
                </a:spcBef>
                <a:buFont typeface="Wingdings" panose="05000000000000000000" pitchFamily="2" charset="2"/>
                <a:buChar char="§"/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Font typeface="Wingdings" panose="05000000000000000000" pitchFamily="2" charset="2"/>
                <a:buChar char="§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Font typeface="Wingdings" panose="05000000000000000000" pitchFamily="2" charset="2"/>
                <a:buChar char="§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Wingdings" panose="05000000000000000000" pitchFamily="2" charset="2"/>
                <a:buChar char="§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Wingdings" panose="05000000000000000000" pitchFamily="2" charset="2"/>
                <a:buChar char="§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Wingdings" panose="05000000000000000000" pitchFamily="2" charset="2"/>
                <a:buChar char="§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Wingdings" panose="05000000000000000000" pitchFamily="2" charset="2"/>
                <a:buChar char="§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Wingdings" panose="05000000000000000000" pitchFamily="2" charset="2"/>
                <a:buChar char="§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Wingdings" panose="05000000000000000000" pitchFamily="2" charset="2"/>
                <a:buChar char="§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SG" sz="2400" dirty="0" smtClean="0"/>
                <a:t>Air </a:t>
              </a:r>
              <a:r>
                <a:rPr lang="en-SG" sz="2400" dirty="0"/>
                <a:t>Conditioner</a:t>
              </a:r>
            </a:p>
            <a:p>
              <a:r>
                <a:rPr lang="en-SG" sz="2400" dirty="0"/>
                <a:t>Conical flask</a:t>
              </a:r>
            </a:p>
            <a:p>
              <a:r>
                <a:rPr lang="en-SG" sz="2400" dirty="0" smtClean="0"/>
                <a:t>Orbital shaker</a:t>
              </a:r>
            </a:p>
            <a:p>
              <a:r>
                <a:rPr lang="en-SG" sz="2400" dirty="0" smtClean="0"/>
                <a:t>Centrifuge</a:t>
              </a:r>
            </a:p>
            <a:p>
              <a:r>
                <a:rPr lang="en-SG" sz="2400" dirty="0" smtClean="0"/>
                <a:t>Oven</a:t>
              </a:r>
              <a:endParaRPr lang="en-SG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028560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dirty="0" smtClean="0"/>
              <a:t>Methodology </a:t>
            </a:r>
            <a:r>
              <a:rPr lang="en-SG" sz="2800" dirty="0" smtClean="0"/>
              <a:t>[Main Experimental Timeline]</a:t>
            </a:r>
            <a:endParaRPr lang="en-SG" sz="2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08E84-8268-4C64-93C5-BFF46CF637EF}" type="datetime1">
              <a:rPr lang="en-SG" smtClean="0"/>
              <a:t>10/07/2014</a:t>
            </a:fld>
            <a:endParaRPr lang="en-S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55618-C0AF-4DEF-8108-012EEA9C0F0A}" type="slidenum">
              <a:rPr lang="en-SG" smtClean="0"/>
              <a:t>16</a:t>
            </a:fld>
            <a:endParaRPr lang="en-SG"/>
          </a:p>
        </p:txBody>
      </p:sp>
      <p:graphicFrame>
        <p:nvGraphicFramePr>
          <p:cNvPr id="9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71868932"/>
              </p:ext>
            </p:extLst>
          </p:nvPr>
        </p:nvGraphicFramePr>
        <p:xfrm>
          <a:off x="1281112" y="2013769"/>
          <a:ext cx="9629775" cy="39862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66787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smtClean="0"/>
              <a:t>Overview of Experimental Design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Aft>
                <a:spcPts val="1500"/>
              </a:spcAft>
              <a:buNone/>
            </a:pPr>
            <a:r>
              <a:rPr lang="en-US" sz="2400" dirty="0" smtClean="0"/>
              <a:t>Live Algae </a:t>
            </a:r>
            <a:r>
              <a:rPr lang="en-US" sz="2400" dirty="0" smtClean="0">
                <a:sym typeface="Wingdings" pitchFamily="2" charset="2"/>
              </a:rPr>
              <a:t> Biosorption at different concentrations of HMI solutions</a:t>
            </a:r>
          </a:p>
          <a:p>
            <a:pPr>
              <a:buNone/>
            </a:pPr>
            <a:r>
              <a:rPr lang="en-US" sz="2400" dirty="0" smtClean="0">
                <a:sym typeface="Wingdings" pitchFamily="2" charset="2"/>
              </a:rPr>
              <a:t>Dried Algal Tissue  Biosorption at different concentrations of HMI</a:t>
            </a:r>
            <a:r>
              <a:rPr lang="en-US" sz="2400" baseline="30000" dirty="0" smtClean="0">
                <a:sym typeface="Wingdings" pitchFamily="2" charset="2"/>
              </a:rPr>
              <a:t> </a:t>
            </a:r>
            <a:r>
              <a:rPr lang="en-US" sz="2400" dirty="0" smtClean="0">
                <a:sym typeface="Wingdings" pitchFamily="2" charset="2"/>
              </a:rPr>
              <a:t>solutions</a:t>
            </a:r>
            <a:br>
              <a:rPr lang="en-US" sz="2400" dirty="0" smtClean="0">
                <a:sym typeface="Wingdings" pitchFamily="2" charset="2"/>
              </a:rPr>
            </a:br>
            <a:endParaRPr lang="en-US" sz="2400" dirty="0" smtClean="0">
              <a:sym typeface="Wingdings" pitchFamily="2" charset="2"/>
            </a:endParaRPr>
          </a:p>
          <a:p>
            <a:r>
              <a:rPr lang="en-US" dirty="0" smtClean="0">
                <a:sym typeface="Wingdings" pitchFamily="2" charset="2"/>
              </a:rPr>
              <a:t>Compare the results of th</a:t>
            </a:r>
            <a:r>
              <a:rPr lang="en-US" dirty="0" smtClean="0"/>
              <a:t>e quantitative measurement of biosorption using the formulae for </a:t>
            </a:r>
            <a:r>
              <a:rPr lang="en-US" dirty="0" smtClean="0">
                <a:solidFill>
                  <a:srgbClr val="0070C0"/>
                </a:solidFill>
              </a:rPr>
              <a:t>biosorption capacity </a:t>
            </a:r>
            <a:r>
              <a:rPr lang="en-US" dirty="0" smtClean="0"/>
              <a:t>and </a:t>
            </a:r>
            <a:r>
              <a:rPr lang="en-US" dirty="0" smtClean="0">
                <a:solidFill>
                  <a:srgbClr val="008000"/>
                </a:solidFill>
              </a:rPr>
              <a:t>biosorption efficiency</a:t>
            </a:r>
            <a:endParaRPr lang="en-SG" dirty="0">
              <a:solidFill>
                <a:srgbClr val="008000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08E84-8268-4C64-93C5-BFF46CF637EF}" type="datetime1">
              <a:rPr lang="en-SG" smtClean="0"/>
              <a:t>10/07/2014</a:t>
            </a:fld>
            <a:endParaRPr lang="en-S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55618-C0AF-4DEF-8108-012EEA9C0F0A}" type="slidenum">
              <a:rPr lang="en-SG" smtClean="0"/>
              <a:t>17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668362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dirty="0" smtClean="0"/>
              <a:t>Methodology </a:t>
            </a:r>
            <a:r>
              <a:rPr lang="en-SG" sz="2800" dirty="0" smtClean="0"/>
              <a:t>[Using Live Algae]</a:t>
            </a:r>
            <a:endParaRPr lang="en-SG" sz="2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08E84-8268-4C64-93C5-BFF46CF637EF}" type="datetime1">
              <a:rPr lang="en-SG" smtClean="0"/>
              <a:t>10/07/2014</a:t>
            </a:fld>
            <a:endParaRPr lang="en-S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55618-C0AF-4DEF-8108-012EEA9C0F0A}" type="slidenum">
              <a:rPr lang="en-SG" smtClean="0"/>
              <a:t>18</a:t>
            </a:fld>
            <a:endParaRPr lang="en-SG"/>
          </a:p>
        </p:txBody>
      </p:sp>
      <p:sp>
        <p:nvSpPr>
          <p:cNvPr id="13" name="Content Placeholder 3"/>
          <p:cNvSpPr txBox="1">
            <a:spLocks/>
          </p:cNvSpPr>
          <p:nvPr/>
        </p:nvSpPr>
        <p:spPr>
          <a:xfrm>
            <a:off x="1280160" y="1822038"/>
            <a:ext cx="9628632" cy="4798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sz="2400" dirty="0" smtClean="0"/>
              <a:t>Copper (Cu</a:t>
            </a:r>
            <a:r>
              <a:rPr lang="en-SG" sz="2400" baseline="30000" dirty="0" smtClean="0"/>
              <a:t>2+</a:t>
            </a:r>
            <a:r>
              <a:rPr lang="en-SG" sz="2400" dirty="0" smtClean="0"/>
              <a:t>)</a:t>
            </a:r>
            <a:endParaRPr lang="en-SG" sz="2400" baseline="30000" dirty="0"/>
          </a:p>
        </p:txBody>
      </p:sp>
      <p:graphicFrame>
        <p:nvGraphicFramePr>
          <p:cNvPr id="15" name="Diagram 14"/>
          <p:cNvGraphicFramePr/>
          <p:nvPr>
            <p:extLst>
              <p:ext uri="{D42A27DB-BD31-4B8C-83A1-F6EECF244321}">
                <p14:modId xmlns:p14="http://schemas.microsoft.com/office/powerpoint/2010/main" val="2348126798"/>
              </p:ext>
            </p:extLst>
          </p:nvPr>
        </p:nvGraphicFramePr>
        <p:xfrm>
          <a:off x="863491" y="2369754"/>
          <a:ext cx="10682513" cy="12869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6" name="Diagram 15"/>
          <p:cNvGraphicFramePr/>
          <p:nvPr>
            <p:extLst>
              <p:ext uri="{D42A27DB-BD31-4B8C-83A1-F6EECF244321}">
                <p14:modId xmlns:p14="http://schemas.microsoft.com/office/powerpoint/2010/main" val="404832288"/>
              </p:ext>
            </p:extLst>
          </p:nvPr>
        </p:nvGraphicFramePr>
        <p:xfrm>
          <a:off x="838200" y="4537499"/>
          <a:ext cx="10682513" cy="12925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8610600" y="1812949"/>
            <a:ext cx="3016155" cy="70788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SG" sz="1400" dirty="0" smtClean="0"/>
              <a:t>Beyond 25 ppm, sea urchin spines will start to drop and they die </a:t>
            </a:r>
            <a:br>
              <a:rPr lang="en-SG" sz="1400" dirty="0" smtClean="0"/>
            </a:br>
            <a:r>
              <a:rPr lang="en-SG" sz="1200" dirty="0" smtClean="0"/>
              <a:t>(</a:t>
            </a:r>
            <a:r>
              <a:rPr lang="en-SG" sz="1200" dirty="0"/>
              <a:t>Bielmyer, Brix, Capo, &amp; </a:t>
            </a:r>
            <a:r>
              <a:rPr lang="en-SG" sz="1200" dirty="0" err="1"/>
              <a:t>Grosell</a:t>
            </a:r>
            <a:r>
              <a:rPr lang="en-SG" sz="1200" dirty="0"/>
              <a:t>, 2005)</a:t>
            </a:r>
          </a:p>
        </p:txBody>
      </p:sp>
      <p:sp>
        <p:nvSpPr>
          <p:cNvPr id="18" name="Content Placeholder 3"/>
          <p:cNvSpPr txBox="1">
            <a:spLocks/>
          </p:cNvSpPr>
          <p:nvPr/>
        </p:nvSpPr>
        <p:spPr>
          <a:xfrm>
            <a:off x="1280160" y="3957613"/>
            <a:ext cx="9628632" cy="4798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sz="2400" dirty="0" smtClean="0"/>
              <a:t>Strontium (Sr</a:t>
            </a:r>
            <a:r>
              <a:rPr lang="en-SG" sz="2400" baseline="30000" dirty="0" smtClean="0"/>
              <a:t>2+</a:t>
            </a:r>
            <a:r>
              <a:rPr lang="en-SG" sz="2400" dirty="0" smtClean="0"/>
              <a:t>)</a:t>
            </a:r>
            <a:endParaRPr lang="en-SG" sz="2400" baseline="30000" dirty="0"/>
          </a:p>
        </p:txBody>
      </p:sp>
    </p:spTree>
    <p:extLst>
      <p:ext uri="{BB962C8B-B14F-4D97-AF65-F5344CB8AC3E}">
        <p14:creationId xmlns:p14="http://schemas.microsoft.com/office/powerpoint/2010/main" val="886572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  <p:bldGraphic spid="15" grpId="0">
        <p:bldAsOne/>
      </p:bldGraphic>
      <p:bldGraphic spid="16" grpId="0">
        <p:bldAsOne/>
      </p:bldGraphic>
      <p:bldP spid="17" grpId="0" animBg="1"/>
      <p:bldP spid="18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46365" y1="36402" x2="37480" y2="46275"/>
                        <a14:foregroundMark x1="35460" y1="47123" x2="36026" y2="77044"/>
                        <a14:foregroundMark x1="44103" y1="37674" x2="36026" y2="46699"/>
                        <a14:foregroundMark x1="58724" y1="35736" x2="58966" y2="38098"/>
                        <a14:foregroundMark x1="45557" y1="34040" x2="43780" y2="37250"/>
                        <a14:backgroundMark x1="31179" y1="35736" x2="29483" y2="79830"/>
                        <a14:backgroundMark x1="63005" y1="35312" x2="60743" y2="36160"/>
                        <a14:backgroundMark x1="33764" y1="54876" x2="34895" y2="75106"/>
                        <a14:backgroundMark x1="41195" y1="35312" x2="42649" y2="370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9932" y="1237200"/>
            <a:ext cx="3550619" cy="473415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43861" y1="34222" x2="39015" y2="38704"/>
                        <a14:foregroundMark x1="49354" y1="33737" x2="63086" y2="44942"/>
                        <a14:foregroundMark x1="57351" y1="31193" x2="68821" y2="44761"/>
                        <a14:foregroundMark x1="67932" y1="55482" x2="69144" y2="70321"/>
                        <a14:foregroundMark x1="69709" y1="53362" x2="70275" y2="70987"/>
                        <a14:backgroundMark x1="24960" y1="33737" x2="27221" y2="70987"/>
                        <a14:backgroundMark x1="75444" y1="32707" x2="81179" y2="68625"/>
                        <a14:backgroundMark x1="72536" y1="49061" x2="73425" y2="7486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5270">
            <a:off x="3365097" y="1530980"/>
            <a:ext cx="3398693" cy="453159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dirty="0" smtClean="0"/>
              <a:t>Methodology </a:t>
            </a:r>
            <a:r>
              <a:rPr lang="en-SG" sz="2800" dirty="0" smtClean="0"/>
              <a:t>[Using Live Algae] Copper</a:t>
            </a:r>
            <a:endParaRPr lang="en-SG" sz="2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08E84-8268-4C64-93C5-BFF46CF637EF}" type="datetime1">
              <a:rPr lang="en-SG" smtClean="0"/>
              <a:t>10/07/2014</a:t>
            </a:fld>
            <a:endParaRPr lang="en-S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55618-C0AF-4DEF-8108-012EEA9C0F0A}" type="slidenum">
              <a:rPr lang="en-SG" smtClean="0"/>
              <a:t>19</a:t>
            </a:fld>
            <a:endParaRPr lang="en-SG"/>
          </a:p>
        </p:txBody>
      </p:sp>
      <p:sp>
        <p:nvSpPr>
          <p:cNvPr id="7" name="TextBox 6"/>
          <p:cNvSpPr txBox="1"/>
          <p:nvPr/>
        </p:nvSpPr>
        <p:spPr>
          <a:xfrm>
            <a:off x="838200" y="1614485"/>
            <a:ext cx="829483" cy="46166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SG" sz="2400" dirty="0" smtClean="0"/>
              <a:t>Cu</a:t>
            </a:r>
            <a:r>
              <a:rPr lang="en-SG" sz="2400" baseline="30000" dirty="0" smtClean="0"/>
              <a:t>2+</a:t>
            </a:r>
            <a:endParaRPr lang="en-SG" sz="2400" baseline="30000" dirty="0"/>
          </a:p>
        </p:txBody>
      </p:sp>
      <p:grpSp>
        <p:nvGrpSpPr>
          <p:cNvPr id="34" name="Group 33"/>
          <p:cNvGrpSpPr/>
          <p:nvPr/>
        </p:nvGrpSpPr>
        <p:grpSpPr>
          <a:xfrm>
            <a:off x="1252941" y="3394602"/>
            <a:ext cx="2502548" cy="2532283"/>
            <a:chOff x="2718381" y="2271252"/>
            <a:chExt cx="2502548" cy="2532283"/>
          </a:xfrm>
        </p:grpSpPr>
        <p:sp>
          <p:nvSpPr>
            <p:cNvPr id="32" name="Oval 31"/>
            <p:cNvSpPr/>
            <p:nvPr/>
          </p:nvSpPr>
          <p:spPr>
            <a:xfrm>
              <a:off x="2718381" y="2271252"/>
              <a:ext cx="2502548" cy="2532283"/>
            </a:xfrm>
            <a:prstGeom prst="ellipse">
              <a:avLst/>
            </a:prstGeom>
            <a:solidFill>
              <a:schemeClr val="accent5">
                <a:alpha val="54000"/>
              </a:schemeClr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3020723" y="3172436"/>
              <a:ext cx="189786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dirty="0" smtClean="0"/>
                <a:t>Control:</a:t>
              </a:r>
            </a:p>
            <a:p>
              <a:r>
                <a:rPr lang="en-SG" dirty="0" smtClean="0"/>
                <a:t>DI Water + CuSO</a:t>
              </a:r>
              <a:r>
                <a:rPr lang="en-SG" baseline="-25000" dirty="0" smtClean="0"/>
                <a:t>4</a:t>
              </a:r>
              <a:endParaRPr lang="en-SG" baseline="-25000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857598" y="3352809"/>
            <a:ext cx="2502548" cy="2532283"/>
            <a:chOff x="2718381" y="2271252"/>
            <a:chExt cx="2502548" cy="2532283"/>
          </a:xfrm>
        </p:grpSpPr>
        <p:sp>
          <p:nvSpPr>
            <p:cNvPr id="13" name="Oval 12"/>
            <p:cNvSpPr/>
            <p:nvPr/>
          </p:nvSpPr>
          <p:spPr>
            <a:xfrm>
              <a:off x="2718381" y="2271252"/>
              <a:ext cx="2502548" cy="2532283"/>
            </a:xfrm>
            <a:prstGeom prst="ellipse">
              <a:avLst/>
            </a:prstGeom>
            <a:solidFill>
              <a:srgbClr val="92D050">
                <a:alpha val="79000"/>
              </a:srgbClr>
            </a:solidFill>
            <a:ln>
              <a:solidFill>
                <a:srgbClr val="008000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020723" y="3172436"/>
              <a:ext cx="189786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dirty="0" smtClean="0"/>
                <a:t>Test:</a:t>
              </a:r>
            </a:p>
            <a:p>
              <a:r>
                <a:rPr lang="en-SG" dirty="0" smtClean="0"/>
                <a:t>DI Water + CuSO</a:t>
              </a:r>
              <a:r>
                <a:rPr lang="en-SG" baseline="-25000" dirty="0" smtClean="0"/>
                <a:t>4 </a:t>
              </a:r>
              <a:r>
                <a:rPr lang="en-SG" dirty="0" smtClean="0"/>
                <a:t>+ 5g Algae</a:t>
              </a:r>
              <a:endParaRPr lang="en-SG" baseline="-250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7502260" y="4253993"/>
            <a:ext cx="31266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3600" dirty="0" smtClean="0"/>
              <a:t>× 5 Replicates</a:t>
            </a:r>
            <a:endParaRPr lang="en-SG" sz="3600" dirty="0"/>
          </a:p>
        </p:txBody>
      </p:sp>
      <p:sp>
        <p:nvSpPr>
          <p:cNvPr id="9" name="Rectangle 8"/>
          <p:cNvSpPr/>
          <p:nvPr/>
        </p:nvSpPr>
        <p:spPr>
          <a:xfrm>
            <a:off x="7502260" y="4972532"/>
            <a:ext cx="426306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 sz="2000" dirty="0"/>
              <a:t>Samples </a:t>
            </a:r>
            <a:r>
              <a:rPr lang="en-SG" sz="2000" dirty="0" smtClean="0"/>
              <a:t>were </a:t>
            </a:r>
            <a:r>
              <a:rPr lang="en-SG" sz="2000" dirty="0"/>
              <a:t>left on </a:t>
            </a:r>
            <a:r>
              <a:rPr lang="en-SG" sz="2000" dirty="0" smtClean="0"/>
              <a:t>orbital shaker at 120 rpm</a:t>
            </a:r>
            <a:endParaRPr lang="en-SG" sz="2000" dirty="0"/>
          </a:p>
        </p:txBody>
      </p:sp>
    </p:spTree>
    <p:extLst>
      <p:ext uri="{BB962C8B-B14F-4D97-AF65-F5344CB8AC3E}">
        <p14:creationId xmlns:p14="http://schemas.microsoft.com/office/powerpoint/2010/main" val="1746450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smtClean="0"/>
              <a:t>Content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SG" sz="3200" dirty="0" smtClean="0">
                <a:latin typeface="Myriad Pro" panose="020B0503030403020204" pitchFamily="34" charset="0"/>
              </a:rPr>
              <a:t>Introduction</a:t>
            </a:r>
          </a:p>
          <a:p>
            <a:r>
              <a:rPr lang="en-SG" sz="3200" dirty="0" smtClean="0">
                <a:latin typeface="Myriad Pro" panose="020B0503030403020204" pitchFamily="34" charset="0"/>
              </a:rPr>
              <a:t>Rationale &amp; Objectives</a:t>
            </a:r>
          </a:p>
          <a:p>
            <a:r>
              <a:rPr lang="en-SG" sz="3200" dirty="0" smtClean="0">
                <a:latin typeface="Myriad Pro" panose="020B0503030403020204" pitchFamily="34" charset="0"/>
              </a:rPr>
              <a:t>Materials and Methods</a:t>
            </a:r>
          </a:p>
          <a:p>
            <a:pPr lvl="1"/>
            <a:r>
              <a:rPr lang="en-SG" sz="2800" dirty="0" smtClean="0">
                <a:latin typeface="Myriad Pro" panose="020B0503030403020204" pitchFamily="34" charset="0"/>
              </a:rPr>
              <a:t>Materials and Apparatus</a:t>
            </a:r>
          </a:p>
          <a:p>
            <a:pPr lvl="1"/>
            <a:r>
              <a:rPr lang="en-SG" sz="2800" dirty="0" smtClean="0">
                <a:latin typeface="Myriad Pro" panose="020B0503030403020204" pitchFamily="34" charset="0"/>
              </a:rPr>
              <a:t>Methodology</a:t>
            </a:r>
          </a:p>
          <a:p>
            <a:pPr lvl="1"/>
            <a:r>
              <a:rPr lang="en-SG" sz="2800" dirty="0" smtClean="0">
                <a:latin typeface="Myriad Pro" panose="020B0503030403020204" pitchFamily="34" charset="0"/>
              </a:rPr>
              <a:t>Variables</a:t>
            </a:r>
          </a:p>
          <a:p>
            <a:r>
              <a:rPr lang="en-SG" sz="3200" dirty="0" smtClean="0">
                <a:latin typeface="Myriad Pro" panose="020B0503030403020204" pitchFamily="34" charset="0"/>
              </a:rPr>
              <a:t>Results and Discussions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08E84-8268-4C64-93C5-BFF46CF637EF}" type="datetime1">
              <a:rPr lang="en-SG" smtClean="0"/>
              <a:t>10/07/2014</a:t>
            </a:fld>
            <a:endParaRPr lang="en-S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55618-C0AF-4DEF-8108-012EEA9C0F0A}" type="slidenum">
              <a:rPr lang="en-SG" smtClean="0"/>
              <a:t>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178045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46365" y1="36402" x2="37480" y2="46275"/>
                        <a14:foregroundMark x1="35460" y1="47123" x2="36026" y2="77044"/>
                        <a14:foregroundMark x1="44103" y1="37674" x2="36026" y2="46699"/>
                        <a14:foregroundMark x1="58724" y1="35736" x2="58966" y2="38098"/>
                        <a14:foregroundMark x1="45557" y1="34040" x2="43780" y2="37250"/>
                        <a14:backgroundMark x1="31179" y1="35736" x2="29483" y2="79830"/>
                        <a14:backgroundMark x1="63005" y1="35312" x2="60743" y2="36160"/>
                        <a14:backgroundMark x1="33764" y1="54876" x2="34895" y2="75106"/>
                        <a14:backgroundMark x1="41195" y1="35312" x2="42649" y2="370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9932" y="1237200"/>
            <a:ext cx="3550619" cy="4734159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43861" y1="34222" x2="39015" y2="38704"/>
                        <a14:foregroundMark x1="49354" y1="33737" x2="63086" y2="44942"/>
                        <a14:foregroundMark x1="57351" y1="31193" x2="68821" y2="44761"/>
                        <a14:foregroundMark x1="67932" y1="55482" x2="69144" y2="70321"/>
                        <a14:foregroundMark x1="69709" y1="53362" x2="70275" y2="70987"/>
                        <a14:backgroundMark x1="24960" y1="33737" x2="27221" y2="70987"/>
                        <a14:backgroundMark x1="75444" y1="32707" x2="81179" y2="68625"/>
                        <a14:backgroundMark x1="72536" y1="49061" x2="73425" y2="7486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5270">
            <a:off x="3365097" y="1530980"/>
            <a:ext cx="3398693" cy="453159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dirty="0" smtClean="0"/>
              <a:t>Methodology </a:t>
            </a:r>
            <a:r>
              <a:rPr lang="en-SG" sz="2800" dirty="0" smtClean="0"/>
              <a:t>[Using Live Algae] Strontium</a:t>
            </a:r>
            <a:endParaRPr lang="en-SG" sz="2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08E84-8268-4C64-93C5-BFF46CF637EF}" type="datetime1">
              <a:rPr lang="en-SG" smtClean="0"/>
              <a:t>10/07/2014</a:t>
            </a:fld>
            <a:endParaRPr lang="en-S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55618-C0AF-4DEF-8108-012EEA9C0F0A}" type="slidenum">
              <a:rPr lang="en-SG" smtClean="0"/>
              <a:t>20</a:t>
            </a:fld>
            <a:endParaRPr lang="en-SG"/>
          </a:p>
        </p:txBody>
      </p:sp>
      <p:sp>
        <p:nvSpPr>
          <p:cNvPr id="7" name="TextBox 6"/>
          <p:cNvSpPr txBox="1"/>
          <p:nvPr/>
        </p:nvSpPr>
        <p:spPr>
          <a:xfrm>
            <a:off x="838200" y="1614485"/>
            <a:ext cx="829483" cy="46166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SG" sz="2400" dirty="0" smtClean="0"/>
              <a:t>Sr</a:t>
            </a:r>
            <a:r>
              <a:rPr lang="en-SG" sz="2400" baseline="30000" dirty="0" smtClean="0"/>
              <a:t>2+</a:t>
            </a:r>
            <a:endParaRPr lang="en-SG" sz="2400" baseline="30000" dirty="0"/>
          </a:p>
        </p:txBody>
      </p:sp>
      <p:grpSp>
        <p:nvGrpSpPr>
          <p:cNvPr id="34" name="Group 33"/>
          <p:cNvGrpSpPr/>
          <p:nvPr/>
        </p:nvGrpSpPr>
        <p:grpSpPr>
          <a:xfrm>
            <a:off x="1252941" y="3394602"/>
            <a:ext cx="2502548" cy="2532283"/>
            <a:chOff x="2718381" y="2271252"/>
            <a:chExt cx="2502548" cy="2532283"/>
          </a:xfrm>
        </p:grpSpPr>
        <p:sp>
          <p:nvSpPr>
            <p:cNvPr id="32" name="Oval 31"/>
            <p:cNvSpPr/>
            <p:nvPr/>
          </p:nvSpPr>
          <p:spPr>
            <a:xfrm>
              <a:off x="2718381" y="2271252"/>
              <a:ext cx="2502548" cy="2532283"/>
            </a:xfrm>
            <a:prstGeom prst="ellipse">
              <a:avLst/>
            </a:prstGeom>
            <a:solidFill>
              <a:schemeClr val="accent5">
                <a:alpha val="54000"/>
              </a:schemeClr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3020723" y="3172436"/>
              <a:ext cx="189786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dirty="0" smtClean="0"/>
                <a:t>Control:</a:t>
              </a:r>
            </a:p>
            <a:p>
              <a:r>
                <a:rPr lang="en-SG" dirty="0" smtClean="0"/>
                <a:t>DI Water + SrCl</a:t>
              </a:r>
              <a:r>
                <a:rPr lang="en-SG" baseline="-25000" dirty="0" smtClean="0"/>
                <a:t>2</a:t>
              </a:r>
              <a:endParaRPr lang="en-SG" baseline="-25000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857598" y="3352809"/>
            <a:ext cx="2502548" cy="2532283"/>
            <a:chOff x="2718381" y="2271252"/>
            <a:chExt cx="2502548" cy="2532283"/>
          </a:xfrm>
        </p:grpSpPr>
        <p:sp>
          <p:nvSpPr>
            <p:cNvPr id="13" name="Oval 12"/>
            <p:cNvSpPr/>
            <p:nvPr/>
          </p:nvSpPr>
          <p:spPr>
            <a:xfrm>
              <a:off x="2718381" y="2271252"/>
              <a:ext cx="2502548" cy="2532283"/>
            </a:xfrm>
            <a:prstGeom prst="ellipse">
              <a:avLst/>
            </a:prstGeom>
            <a:solidFill>
              <a:srgbClr val="92D050">
                <a:alpha val="79000"/>
              </a:srgbClr>
            </a:solidFill>
            <a:ln>
              <a:solidFill>
                <a:srgbClr val="008000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020723" y="3172436"/>
              <a:ext cx="189786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dirty="0" smtClean="0"/>
                <a:t>Test:</a:t>
              </a:r>
            </a:p>
            <a:p>
              <a:r>
                <a:rPr lang="en-SG" dirty="0" smtClean="0"/>
                <a:t>DI Water + SrCl</a:t>
              </a:r>
              <a:r>
                <a:rPr lang="en-SG" baseline="-25000" dirty="0" smtClean="0"/>
                <a:t>2 </a:t>
              </a:r>
              <a:r>
                <a:rPr lang="en-SG" dirty="0" smtClean="0"/>
                <a:t>+ 5g Algae</a:t>
              </a:r>
              <a:endParaRPr lang="en-SG" baseline="-250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7502260" y="4253993"/>
            <a:ext cx="31266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3600" dirty="0" smtClean="0"/>
              <a:t>× 5 Replicates</a:t>
            </a:r>
            <a:endParaRPr lang="en-SG" sz="3600" dirty="0"/>
          </a:p>
        </p:txBody>
      </p:sp>
      <p:sp>
        <p:nvSpPr>
          <p:cNvPr id="17" name="Rectangle 16"/>
          <p:cNvSpPr/>
          <p:nvPr/>
        </p:nvSpPr>
        <p:spPr>
          <a:xfrm>
            <a:off x="7502260" y="4972532"/>
            <a:ext cx="426306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 sz="2000" dirty="0"/>
              <a:t>Samples </a:t>
            </a:r>
            <a:r>
              <a:rPr lang="en-SG" sz="2000" dirty="0" smtClean="0"/>
              <a:t>were </a:t>
            </a:r>
            <a:r>
              <a:rPr lang="en-SG" sz="2000" dirty="0"/>
              <a:t>left on </a:t>
            </a:r>
            <a:r>
              <a:rPr lang="en-SG" sz="2000" dirty="0" smtClean="0"/>
              <a:t>orbital shaker at 120 rpm</a:t>
            </a:r>
            <a:endParaRPr lang="en-SG" sz="2000" dirty="0"/>
          </a:p>
        </p:txBody>
      </p:sp>
    </p:spTree>
    <p:extLst>
      <p:ext uri="{BB962C8B-B14F-4D97-AF65-F5344CB8AC3E}">
        <p14:creationId xmlns:p14="http://schemas.microsoft.com/office/powerpoint/2010/main" val="4008967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dirty="0" smtClean="0"/>
              <a:t>Methodology </a:t>
            </a:r>
            <a:r>
              <a:rPr lang="en-SG" sz="2800" dirty="0" smtClean="0"/>
              <a:t>[Using Live Algae]</a:t>
            </a:r>
            <a:endParaRPr lang="en-SG" sz="2800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400" dirty="0"/>
              <a:t>Colorimeter will be used to test amount of Cu</a:t>
            </a:r>
            <a:r>
              <a:rPr lang="en-US" sz="2400" baseline="30000" dirty="0"/>
              <a:t>2+</a:t>
            </a:r>
            <a:r>
              <a:rPr lang="en-US" sz="2400" dirty="0"/>
              <a:t> in solution </a:t>
            </a:r>
          </a:p>
          <a:p>
            <a:r>
              <a:rPr lang="en-US" sz="2400" dirty="0"/>
              <a:t>Spectrophotometer will be used to test amount of Sr</a:t>
            </a:r>
            <a:r>
              <a:rPr lang="en-US" sz="2400" baseline="30000" dirty="0"/>
              <a:t>2+</a:t>
            </a:r>
            <a:r>
              <a:rPr lang="en-US" sz="2400" dirty="0"/>
              <a:t> in solution with </a:t>
            </a:r>
            <a:r>
              <a:rPr lang="en-US" sz="2400" dirty="0" err="1" smtClean="0"/>
              <a:t>Xylenol</a:t>
            </a:r>
            <a:r>
              <a:rPr lang="en-US" sz="2400" dirty="0" smtClean="0"/>
              <a:t> </a:t>
            </a:r>
            <a:r>
              <a:rPr lang="en-US" sz="2400" dirty="0"/>
              <a:t>Orange at 570 </a:t>
            </a:r>
            <a:r>
              <a:rPr lang="en-US" sz="2400" dirty="0" smtClean="0"/>
              <a:t>nm after dilution</a:t>
            </a:r>
            <a:endParaRPr lang="en-US" sz="2400" dirty="0"/>
          </a:p>
          <a:p>
            <a:r>
              <a:rPr lang="en-US" sz="2400" dirty="0"/>
              <a:t>Comparison:</a:t>
            </a:r>
          </a:p>
          <a:p>
            <a:pPr lvl="1"/>
            <a:r>
              <a:rPr lang="en-SG" dirty="0"/>
              <a:t>Initial </a:t>
            </a:r>
            <a:r>
              <a:rPr lang="en-US" dirty="0"/>
              <a:t>Cu</a:t>
            </a:r>
            <a:r>
              <a:rPr lang="en-US" baseline="30000" dirty="0"/>
              <a:t>2+</a:t>
            </a:r>
            <a:r>
              <a:rPr lang="en-US" dirty="0"/>
              <a:t>/Sr</a:t>
            </a:r>
            <a:r>
              <a:rPr lang="en-US" baseline="30000" dirty="0"/>
              <a:t>2+</a:t>
            </a:r>
            <a:r>
              <a:rPr lang="en-US" dirty="0"/>
              <a:t> </a:t>
            </a:r>
            <a:r>
              <a:rPr lang="en-SG" dirty="0" smtClean="0"/>
              <a:t>ion </a:t>
            </a:r>
            <a:r>
              <a:rPr lang="en-SG" dirty="0"/>
              <a:t>concentration</a:t>
            </a:r>
          </a:p>
          <a:p>
            <a:pPr lvl="1"/>
            <a:r>
              <a:rPr lang="en-SG" dirty="0"/>
              <a:t>Final </a:t>
            </a:r>
            <a:r>
              <a:rPr lang="en-US" dirty="0"/>
              <a:t>Cu</a:t>
            </a:r>
            <a:r>
              <a:rPr lang="en-US" baseline="30000" dirty="0"/>
              <a:t>2+</a:t>
            </a:r>
            <a:r>
              <a:rPr lang="en-US" dirty="0"/>
              <a:t>/Sr</a:t>
            </a:r>
            <a:r>
              <a:rPr lang="en-US" baseline="30000" dirty="0"/>
              <a:t>2+</a:t>
            </a:r>
            <a:r>
              <a:rPr lang="en-US" dirty="0"/>
              <a:t> </a:t>
            </a:r>
            <a:r>
              <a:rPr lang="en-SG" dirty="0" smtClean="0"/>
              <a:t>ion </a:t>
            </a:r>
            <a:r>
              <a:rPr lang="en-SG" dirty="0"/>
              <a:t>concentration</a:t>
            </a:r>
          </a:p>
          <a:p>
            <a:pPr lvl="1"/>
            <a:r>
              <a:rPr lang="en-US" dirty="0"/>
              <a:t>Final concentration of Cu</a:t>
            </a:r>
            <a:r>
              <a:rPr lang="en-US" baseline="30000" dirty="0"/>
              <a:t>2+</a:t>
            </a:r>
            <a:r>
              <a:rPr lang="en-US" dirty="0"/>
              <a:t>/Sr</a:t>
            </a:r>
            <a:r>
              <a:rPr lang="en-US" baseline="30000" dirty="0"/>
              <a:t>2+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in algae</a:t>
            </a:r>
            <a:endParaRPr lang="en-SG" dirty="0"/>
          </a:p>
          <a:p>
            <a:pPr lvl="1"/>
            <a:endParaRPr lang="en-SG" dirty="0"/>
          </a:p>
          <a:p>
            <a:pPr marL="0" indent="0">
              <a:buNone/>
            </a:pPr>
            <a:r>
              <a:rPr lang="en-SG" dirty="0"/>
              <a:t>This </a:t>
            </a:r>
            <a:r>
              <a:rPr lang="en-SG" dirty="0" smtClean="0"/>
              <a:t>was </a:t>
            </a:r>
            <a:r>
              <a:rPr lang="en-SG" dirty="0"/>
              <a:t>repeated </a:t>
            </a:r>
            <a:r>
              <a:rPr lang="en-SG" dirty="0" smtClean="0"/>
              <a:t>many </a:t>
            </a:r>
            <a:r>
              <a:rPr lang="en-SG" dirty="0"/>
              <a:t>times, and measurement </a:t>
            </a:r>
            <a:r>
              <a:rPr lang="en-SG" dirty="0" smtClean="0"/>
              <a:t>was taken </a:t>
            </a:r>
            <a:r>
              <a:rPr lang="en-SG" dirty="0"/>
              <a:t>over a period of 5 </a:t>
            </a:r>
            <a:r>
              <a:rPr lang="en-SG" dirty="0" smtClean="0"/>
              <a:t>days</a:t>
            </a:r>
            <a:endParaRPr lang="en-SG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08E84-8268-4C64-93C5-BFF46CF637EF}" type="datetime1">
              <a:rPr lang="en-SG" smtClean="0"/>
              <a:t>10/07/2014</a:t>
            </a:fld>
            <a:endParaRPr lang="en-S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55618-C0AF-4DEF-8108-012EEA9C0F0A}" type="slidenum">
              <a:rPr lang="en-SG" smtClean="0"/>
              <a:t>21</a:t>
            </a:fld>
            <a:endParaRPr lang="en-SG"/>
          </a:p>
        </p:txBody>
      </p:sp>
      <p:sp>
        <p:nvSpPr>
          <p:cNvPr id="16" name="Right Arrow 15"/>
          <p:cNvSpPr/>
          <p:nvPr/>
        </p:nvSpPr>
        <p:spPr>
          <a:xfrm>
            <a:off x="6010676" y="3515806"/>
            <a:ext cx="1009934" cy="641445"/>
          </a:xfrm>
          <a:prstGeom prst="rightArrow">
            <a:avLst/>
          </a:prstGeom>
          <a:solidFill>
            <a:srgbClr val="006699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7" name="Rectangle 16"/>
          <p:cNvSpPr/>
          <p:nvPr/>
        </p:nvSpPr>
        <p:spPr>
          <a:xfrm>
            <a:off x="7173036" y="3515806"/>
            <a:ext cx="287512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rgbClr val="0070C0"/>
                </a:solidFill>
              </a:rPr>
              <a:t>Biosorption Capacity </a:t>
            </a:r>
            <a:r>
              <a:rPr lang="en-US" sz="2000" dirty="0" smtClean="0">
                <a:solidFill>
                  <a:srgbClr val="008000"/>
                </a:solidFill>
              </a:rPr>
              <a:t>Biosorption Efficiency</a:t>
            </a:r>
            <a:endParaRPr lang="en-SG" sz="2000" dirty="0">
              <a:solidFill>
                <a:srgbClr val="008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8228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dirty="0"/>
              <a:t>Variables </a:t>
            </a:r>
            <a:r>
              <a:rPr lang="en-SG" sz="2800" dirty="0"/>
              <a:t>[Using Live Algae]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08E84-8268-4C64-93C5-BFF46CF637EF}" type="datetime1">
              <a:rPr lang="en-SG" smtClean="0"/>
              <a:t>10/07/2014</a:t>
            </a:fld>
            <a:endParaRPr lang="en-S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55618-C0AF-4DEF-8108-012EEA9C0F0A}" type="slidenum">
              <a:rPr lang="en-SG" smtClean="0"/>
              <a:t>22</a:t>
            </a:fld>
            <a:endParaRPr lang="en-SG"/>
          </a:p>
        </p:txBody>
      </p:sp>
      <p:graphicFrame>
        <p:nvGraphicFramePr>
          <p:cNvPr id="6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13342653"/>
              </p:ext>
            </p:extLst>
          </p:nvPr>
        </p:nvGraphicFramePr>
        <p:xfrm>
          <a:off x="447369" y="1825625"/>
          <a:ext cx="11297263" cy="42359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40532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SG" dirty="0"/>
              <a:t>Methodology </a:t>
            </a:r>
            <a:r>
              <a:rPr lang="en-SG" sz="2800" dirty="0"/>
              <a:t>[Using Dead &amp; Harvested Algae]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A45E3-3112-49CD-83F1-D071CC7B3BD1}" type="datetime1">
              <a:rPr lang="en-SG" smtClean="0"/>
              <a:t>10/07/2014</a:t>
            </a:fld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55618-C0AF-4DEF-8108-012EEA9C0F0A}" type="slidenum">
              <a:rPr lang="en-SG" smtClean="0"/>
              <a:t>23</a:t>
            </a:fld>
            <a:endParaRPr lang="en-SG"/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38988849"/>
              </p:ext>
            </p:extLst>
          </p:nvPr>
        </p:nvGraphicFramePr>
        <p:xfrm>
          <a:off x="647700" y="1746568"/>
          <a:ext cx="10896600" cy="44857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37913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SG" dirty="0"/>
              <a:t>Methodology </a:t>
            </a:r>
            <a:r>
              <a:rPr lang="en-SG" sz="2800" dirty="0"/>
              <a:t>[Using Dead &amp; Harvested Algae</a:t>
            </a:r>
            <a:r>
              <a:rPr lang="en-SG" sz="2800" dirty="0" smtClean="0"/>
              <a:t>] Copper</a:t>
            </a:r>
            <a:endParaRPr lang="en-SG" sz="280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A45E3-3112-49CD-83F1-D071CC7B3BD1}" type="datetime1">
              <a:rPr lang="en-SG" smtClean="0"/>
              <a:t>10/07/2014</a:t>
            </a:fld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55618-C0AF-4DEF-8108-012EEA9C0F0A}" type="slidenum">
              <a:rPr lang="en-SG" smtClean="0"/>
              <a:t>24</a:t>
            </a:fld>
            <a:endParaRPr lang="en-SG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5448" y="2173787"/>
            <a:ext cx="578544" cy="316788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621" y="2173787"/>
            <a:ext cx="578544" cy="3167882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1570559" y="3208491"/>
            <a:ext cx="2502548" cy="2532283"/>
            <a:chOff x="2718381" y="2271252"/>
            <a:chExt cx="2502548" cy="2532283"/>
          </a:xfrm>
        </p:grpSpPr>
        <p:sp>
          <p:nvSpPr>
            <p:cNvPr id="10" name="Oval 9"/>
            <p:cNvSpPr/>
            <p:nvPr/>
          </p:nvSpPr>
          <p:spPr>
            <a:xfrm>
              <a:off x="2718381" y="2271252"/>
              <a:ext cx="2502548" cy="2532283"/>
            </a:xfrm>
            <a:prstGeom prst="ellipse">
              <a:avLst/>
            </a:prstGeom>
            <a:solidFill>
              <a:schemeClr val="accent5">
                <a:alpha val="54000"/>
              </a:schemeClr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020723" y="3172436"/>
              <a:ext cx="189786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dirty="0" smtClean="0"/>
                <a:t>Control:</a:t>
              </a:r>
            </a:p>
            <a:p>
              <a:r>
                <a:rPr lang="en-SG" dirty="0" smtClean="0"/>
                <a:t>DI Water + CuSO</a:t>
              </a:r>
              <a:r>
                <a:rPr lang="en-SG" baseline="-25000" dirty="0" smtClean="0"/>
                <a:t>4</a:t>
              </a:r>
              <a:endParaRPr lang="en-SG" baseline="-25000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498409" y="3166700"/>
            <a:ext cx="2502548" cy="2532283"/>
            <a:chOff x="2718381" y="2271252"/>
            <a:chExt cx="2502548" cy="2532283"/>
          </a:xfrm>
        </p:grpSpPr>
        <p:sp>
          <p:nvSpPr>
            <p:cNvPr id="13" name="Oval 12"/>
            <p:cNvSpPr/>
            <p:nvPr/>
          </p:nvSpPr>
          <p:spPr>
            <a:xfrm>
              <a:off x="2718381" y="2271252"/>
              <a:ext cx="2502548" cy="2532283"/>
            </a:xfrm>
            <a:prstGeom prst="ellipse">
              <a:avLst/>
            </a:prstGeom>
            <a:solidFill>
              <a:srgbClr val="92D050">
                <a:alpha val="79000"/>
              </a:srgbClr>
            </a:solidFill>
            <a:ln>
              <a:solidFill>
                <a:srgbClr val="008000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020723" y="3172436"/>
              <a:ext cx="189786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dirty="0" smtClean="0"/>
                <a:t>Test:</a:t>
              </a:r>
            </a:p>
            <a:p>
              <a:r>
                <a:rPr lang="en-SG" dirty="0" smtClean="0"/>
                <a:t>DI Water + CuSO</a:t>
              </a:r>
              <a:r>
                <a:rPr lang="en-SG" baseline="-25000" dirty="0" smtClean="0"/>
                <a:t>4 </a:t>
              </a:r>
              <a:r>
                <a:rPr lang="en-SG" dirty="0" smtClean="0"/>
                <a:t>+ 0.1g Algae</a:t>
              </a:r>
              <a:endParaRPr lang="en-SG" baseline="-25000" dirty="0"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7303299" y="4109675"/>
            <a:ext cx="31266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3600" dirty="0" smtClean="0"/>
              <a:t>× 5 Replicates</a:t>
            </a:r>
            <a:endParaRPr lang="en-SG" sz="3600" dirty="0"/>
          </a:p>
        </p:txBody>
      </p:sp>
      <p:sp>
        <p:nvSpPr>
          <p:cNvPr id="16" name="TextBox 15"/>
          <p:cNvSpPr txBox="1"/>
          <p:nvPr/>
        </p:nvSpPr>
        <p:spPr>
          <a:xfrm>
            <a:off x="838200" y="1500967"/>
            <a:ext cx="829483" cy="46166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SG" sz="2400" dirty="0" smtClean="0"/>
              <a:t>Cu</a:t>
            </a:r>
            <a:r>
              <a:rPr lang="en-SG" sz="2400" baseline="30000" dirty="0" smtClean="0"/>
              <a:t>2+</a:t>
            </a:r>
            <a:endParaRPr lang="en-SG" sz="2400" baseline="30000" dirty="0"/>
          </a:p>
        </p:txBody>
      </p:sp>
      <p:sp>
        <p:nvSpPr>
          <p:cNvPr id="18" name="TextBox 17"/>
          <p:cNvSpPr txBox="1"/>
          <p:nvPr/>
        </p:nvSpPr>
        <p:spPr>
          <a:xfrm>
            <a:off x="7303298" y="4756006"/>
            <a:ext cx="31266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000" dirty="0" smtClean="0"/>
              <a:t>Samples were left on seesaw rocker at 30 rpm</a:t>
            </a:r>
            <a:endParaRPr lang="en-SG" sz="2000" dirty="0"/>
          </a:p>
        </p:txBody>
      </p:sp>
    </p:spTree>
    <p:extLst>
      <p:ext uri="{BB962C8B-B14F-4D97-AF65-F5344CB8AC3E}">
        <p14:creationId xmlns:p14="http://schemas.microsoft.com/office/powerpoint/2010/main" val="49470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5448" y="2173787"/>
            <a:ext cx="578544" cy="316788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621" y="2173787"/>
            <a:ext cx="578544" cy="316788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SG" dirty="0"/>
              <a:t>Methodology </a:t>
            </a:r>
            <a:r>
              <a:rPr lang="en-SG" sz="2800" dirty="0"/>
              <a:t>[Using Dead &amp; Harvested Algae</a:t>
            </a:r>
            <a:r>
              <a:rPr lang="en-SG" sz="2800" dirty="0" smtClean="0"/>
              <a:t>] Strontium</a:t>
            </a:r>
            <a:endParaRPr lang="en-SG" sz="280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A45E3-3112-49CD-83F1-D071CC7B3BD1}" type="datetime1">
              <a:rPr lang="en-SG" smtClean="0"/>
              <a:t>10/07/2014</a:t>
            </a:fld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55618-C0AF-4DEF-8108-012EEA9C0F0A}" type="slidenum">
              <a:rPr lang="en-SG" smtClean="0"/>
              <a:t>25</a:t>
            </a:fld>
            <a:endParaRPr lang="en-SG"/>
          </a:p>
        </p:txBody>
      </p:sp>
      <p:grpSp>
        <p:nvGrpSpPr>
          <p:cNvPr id="9" name="Group 8"/>
          <p:cNvGrpSpPr/>
          <p:nvPr/>
        </p:nvGrpSpPr>
        <p:grpSpPr>
          <a:xfrm>
            <a:off x="1570559" y="3208491"/>
            <a:ext cx="2502548" cy="2532283"/>
            <a:chOff x="2718381" y="2271252"/>
            <a:chExt cx="2502548" cy="2532283"/>
          </a:xfrm>
        </p:grpSpPr>
        <p:sp>
          <p:nvSpPr>
            <p:cNvPr id="10" name="Oval 9"/>
            <p:cNvSpPr/>
            <p:nvPr/>
          </p:nvSpPr>
          <p:spPr>
            <a:xfrm>
              <a:off x="2718381" y="2271252"/>
              <a:ext cx="2502548" cy="2532283"/>
            </a:xfrm>
            <a:prstGeom prst="ellipse">
              <a:avLst/>
            </a:prstGeom>
            <a:solidFill>
              <a:schemeClr val="accent5">
                <a:alpha val="54000"/>
              </a:schemeClr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020723" y="3172436"/>
              <a:ext cx="189786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dirty="0" smtClean="0"/>
                <a:t>Control:</a:t>
              </a:r>
            </a:p>
            <a:p>
              <a:r>
                <a:rPr lang="en-SG" dirty="0" smtClean="0"/>
                <a:t>DI Water + SrCl</a:t>
              </a:r>
              <a:r>
                <a:rPr lang="en-SG" baseline="-25000" dirty="0" smtClean="0"/>
                <a:t>2</a:t>
              </a:r>
              <a:endParaRPr lang="en-SG" baseline="-25000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498409" y="3166700"/>
            <a:ext cx="2502548" cy="2532283"/>
            <a:chOff x="2718381" y="2271252"/>
            <a:chExt cx="2502548" cy="2532283"/>
          </a:xfrm>
        </p:grpSpPr>
        <p:sp>
          <p:nvSpPr>
            <p:cNvPr id="13" name="Oval 12"/>
            <p:cNvSpPr/>
            <p:nvPr/>
          </p:nvSpPr>
          <p:spPr>
            <a:xfrm>
              <a:off x="2718381" y="2271252"/>
              <a:ext cx="2502548" cy="2532283"/>
            </a:xfrm>
            <a:prstGeom prst="ellipse">
              <a:avLst/>
            </a:prstGeom>
            <a:solidFill>
              <a:srgbClr val="92D050">
                <a:alpha val="79000"/>
              </a:srgbClr>
            </a:solidFill>
            <a:ln>
              <a:solidFill>
                <a:srgbClr val="008000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020723" y="3172436"/>
              <a:ext cx="189786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dirty="0" smtClean="0"/>
                <a:t>Test:</a:t>
              </a:r>
            </a:p>
            <a:p>
              <a:r>
                <a:rPr lang="en-SG" dirty="0" smtClean="0"/>
                <a:t>DI Water + SrCl</a:t>
              </a:r>
              <a:r>
                <a:rPr lang="en-SG" baseline="-25000" dirty="0" smtClean="0"/>
                <a:t>2 </a:t>
              </a:r>
              <a:r>
                <a:rPr lang="en-SG" dirty="0" smtClean="0"/>
                <a:t>+ 0.1g Algae</a:t>
              </a:r>
              <a:endParaRPr lang="en-SG" baseline="-25000" dirty="0"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7303299" y="4109675"/>
            <a:ext cx="31266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3600" dirty="0" smtClean="0"/>
              <a:t>× 5 Replicates</a:t>
            </a:r>
            <a:endParaRPr lang="en-SG" sz="3600" dirty="0"/>
          </a:p>
        </p:txBody>
      </p:sp>
      <p:sp>
        <p:nvSpPr>
          <p:cNvPr id="17" name="TextBox 16"/>
          <p:cNvSpPr txBox="1"/>
          <p:nvPr/>
        </p:nvSpPr>
        <p:spPr>
          <a:xfrm>
            <a:off x="838200" y="1500967"/>
            <a:ext cx="829483" cy="46166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SG" sz="2400" dirty="0" smtClean="0"/>
              <a:t>Sr</a:t>
            </a:r>
            <a:r>
              <a:rPr lang="en-SG" sz="2400" baseline="30000" dirty="0" smtClean="0"/>
              <a:t>2+</a:t>
            </a:r>
            <a:endParaRPr lang="en-SG" sz="2400" baseline="30000" dirty="0"/>
          </a:p>
        </p:txBody>
      </p:sp>
      <p:sp>
        <p:nvSpPr>
          <p:cNvPr id="16" name="TextBox 15"/>
          <p:cNvSpPr txBox="1"/>
          <p:nvPr/>
        </p:nvSpPr>
        <p:spPr>
          <a:xfrm>
            <a:off x="7303298" y="4756006"/>
            <a:ext cx="31266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000" dirty="0" smtClean="0"/>
              <a:t>Samples were left on seesaw rocker at 30 rpm</a:t>
            </a:r>
            <a:endParaRPr lang="en-SG" sz="2000" dirty="0"/>
          </a:p>
        </p:txBody>
      </p:sp>
    </p:spTree>
    <p:extLst>
      <p:ext uri="{BB962C8B-B14F-4D97-AF65-F5344CB8AC3E}">
        <p14:creationId xmlns:p14="http://schemas.microsoft.com/office/powerpoint/2010/main" val="1180281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SG" dirty="0" smtClean="0"/>
              <a:t>Methodology </a:t>
            </a:r>
            <a:r>
              <a:rPr lang="en-SG" sz="2800" dirty="0" smtClean="0"/>
              <a:t>[Using Dead &amp; Harvested Algae]</a:t>
            </a:r>
            <a:endParaRPr lang="en-SG" sz="2800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Sample will be centrifuged at 9500 RPM for 10 </a:t>
            </a:r>
            <a:r>
              <a:rPr lang="en-US" sz="2400" dirty="0" err="1" smtClean="0"/>
              <a:t>mins</a:t>
            </a:r>
            <a:endParaRPr lang="en-US" sz="2400" dirty="0"/>
          </a:p>
          <a:p>
            <a:r>
              <a:rPr lang="en-US" sz="2400" dirty="0" smtClean="0"/>
              <a:t>Colorimeter </a:t>
            </a:r>
            <a:r>
              <a:rPr lang="en-US" sz="2400" dirty="0"/>
              <a:t>will be used to test amount of Cu</a:t>
            </a:r>
            <a:r>
              <a:rPr lang="en-US" sz="2400" baseline="30000" dirty="0"/>
              <a:t>2+</a:t>
            </a:r>
            <a:r>
              <a:rPr lang="en-US" sz="2400" dirty="0"/>
              <a:t> in solution </a:t>
            </a:r>
          </a:p>
          <a:p>
            <a:r>
              <a:rPr lang="en-US" sz="2400" dirty="0"/>
              <a:t>Spectrophotometer will be used to test amount of Sr</a:t>
            </a:r>
            <a:r>
              <a:rPr lang="en-US" sz="2400" baseline="30000" dirty="0"/>
              <a:t>2+</a:t>
            </a:r>
            <a:r>
              <a:rPr lang="en-US" sz="2400" dirty="0"/>
              <a:t> in solution</a:t>
            </a:r>
          </a:p>
          <a:p>
            <a:r>
              <a:rPr lang="en-US" sz="2400" dirty="0"/>
              <a:t>Comparison:</a:t>
            </a:r>
          </a:p>
          <a:p>
            <a:pPr lvl="1"/>
            <a:r>
              <a:rPr lang="en-SG" dirty="0"/>
              <a:t>Initial </a:t>
            </a:r>
            <a:r>
              <a:rPr lang="en-US" dirty="0"/>
              <a:t>Cu</a:t>
            </a:r>
            <a:r>
              <a:rPr lang="en-US" baseline="30000" dirty="0"/>
              <a:t>2+</a:t>
            </a:r>
            <a:r>
              <a:rPr lang="en-US" dirty="0"/>
              <a:t>/Sr</a:t>
            </a:r>
            <a:r>
              <a:rPr lang="en-US" baseline="30000" dirty="0"/>
              <a:t>2+</a:t>
            </a:r>
            <a:r>
              <a:rPr lang="en-SG" dirty="0" smtClean="0"/>
              <a:t> </a:t>
            </a:r>
            <a:r>
              <a:rPr lang="en-SG" dirty="0"/>
              <a:t>concentration</a:t>
            </a:r>
          </a:p>
          <a:p>
            <a:pPr lvl="1"/>
            <a:r>
              <a:rPr lang="en-SG" dirty="0"/>
              <a:t>Final </a:t>
            </a:r>
            <a:r>
              <a:rPr lang="en-US" dirty="0"/>
              <a:t>Cu</a:t>
            </a:r>
            <a:r>
              <a:rPr lang="en-US" baseline="30000" dirty="0"/>
              <a:t>2+</a:t>
            </a:r>
            <a:r>
              <a:rPr lang="en-US" dirty="0"/>
              <a:t>/Sr</a:t>
            </a:r>
            <a:r>
              <a:rPr lang="en-US" baseline="30000" dirty="0"/>
              <a:t>2+</a:t>
            </a:r>
            <a:r>
              <a:rPr lang="en-SG" dirty="0" smtClean="0"/>
              <a:t> </a:t>
            </a:r>
            <a:r>
              <a:rPr lang="en-SG" dirty="0"/>
              <a:t>concentration</a:t>
            </a:r>
          </a:p>
          <a:p>
            <a:pPr lvl="1"/>
            <a:r>
              <a:rPr lang="en-US" dirty="0"/>
              <a:t>Final concentration of Cu</a:t>
            </a:r>
            <a:r>
              <a:rPr lang="en-US" baseline="30000" dirty="0"/>
              <a:t>2+</a:t>
            </a:r>
            <a:r>
              <a:rPr lang="en-US" dirty="0"/>
              <a:t>/Sr</a:t>
            </a:r>
            <a:r>
              <a:rPr lang="en-US" baseline="30000" dirty="0"/>
              <a:t>2+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in dead algae</a:t>
            </a:r>
          </a:p>
          <a:p>
            <a:pPr marL="0" indent="0">
              <a:buNone/>
            </a:pPr>
            <a:r>
              <a:rPr lang="en-SG" dirty="0"/>
              <a:t>This </a:t>
            </a:r>
            <a:r>
              <a:rPr lang="en-SG" dirty="0" smtClean="0"/>
              <a:t>was </a:t>
            </a:r>
            <a:r>
              <a:rPr lang="en-SG" dirty="0"/>
              <a:t>repeated </a:t>
            </a:r>
            <a:r>
              <a:rPr lang="en-SG" dirty="0" smtClean="0"/>
              <a:t>many times</a:t>
            </a:r>
            <a:endParaRPr lang="en-SG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A45E3-3112-49CD-83F1-D071CC7B3BD1}" type="datetime1">
              <a:rPr lang="en-SG" smtClean="0"/>
              <a:t>10/07/2014</a:t>
            </a:fld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55618-C0AF-4DEF-8108-012EEA9C0F0A}" type="slidenum">
              <a:rPr lang="en-SG" smtClean="0"/>
              <a:t>26</a:t>
            </a:fld>
            <a:endParaRPr lang="en-SG"/>
          </a:p>
        </p:txBody>
      </p:sp>
      <p:sp>
        <p:nvSpPr>
          <p:cNvPr id="11" name="Right Arrow 10"/>
          <p:cNvSpPr/>
          <p:nvPr/>
        </p:nvSpPr>
        <p:spPr>
          <a:xfrm>
            <a:off x="5768010" y="3839075"/>
            <a:ext cx="1009934" cy="641445"/>
          </a:xfrm>
          <a:prstGeom prst="rightArrow">
            <a:avLst/>
          </a:prstGeom>
          <a:solidFill>
            <a:srgbClr val="006699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" name="Rectangle 11"/>
          <p:cNvSpPr/>
          <p:nvPr/>
        </p:nvSpPr>
        <p:spPr>
          <a:xfrm>
            <a:off x="7050111" y="3816878"/>
            <a:ext cx="287512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rgbClr val="0070C0"/>
                </a:solidFill>
              </a:rPr>
              <a:t>Biosorption Capacity </a:t>
            </a:r>
            <a:r>
              <a:rPr lang="en-US" sz="2000" dirty="0" smtClean="0">
                <a:solidFill>
                  <a:srgbClr val="008000"/>
                </a:solidFill>
              </a:rPr>
              <a:t>Biosorption Efficiency</a:t>
            </a:r>
            <a:endParaRPr lang="en-SG" sz="2000" dirty="0">
              <a:solidFill>
                <a:srgbClr val="008000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6046" y="1870075"/>
            <a:ext cx="1444728" cy="1926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45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dirty="0"/>
              <a:t>Variables </a:t>
            </a:r>
            <a:r>
              <a:rPr lang="en-SG" sz="2800" dirty="0"/>
              <a:t>[Using </a:t>
            </a:r>
            <a:r>
              <a:rPr lang="en-SG" sz="2800" dirty="0" smtClean="0"/>
              <a:t>Dead &amp; Harvested </a:t>
            </a:r>
            <a:r>
              <a:rPr lang="en-SG" sz="2800" dirty="0"/>
              <a:t>Algae]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08E84-8268-4C64-93C5-BFF46CF637EF}" type="datetime1">
              <a:rPr lang="en-SG" smtClean="0"/>
              <a:t>10/07/2014</a:t>
            </a:fld>
            <a:endParaRPr lang="en-S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55618-C0AF-4DEF-8108-012EEA9C0F0A}" type="slidenum">
              <a:rPr lang="en-SG" smtClean="0"/>
              <a:t>27</a:t>
            </a:fld>
            <a:endParaRPr lang="en-SG"/>
          </a:p>
        </p:txBody>
      </p:sp>
      <p:graphicFrame>
        <p:nvGraphicFramePr>
          <p:cNvPr id="6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55908405"/>
              </p:ext>
            </p:extLst>
          </p:nvPr>
        </p:nvGraphicFramePr>
        <p:xfrm>
          <a:off x="447369" y="1825625"/>
          <a:ext cx="11297263" cy="42359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2041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SG" dirty="0"/>
              <a:t>Methodology </a:t>
            </a:r>
            <a:r>
              <a:rPr lang="en-SG" sz="2800" dirty="0"/>
              <a:t>[Comparison of living/dead algae]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08E84-8268-4C64-93C5-BFF46CF637EF}" type="datetime1">
              <a:rPr lang="en-SG" smtClean="0"/>
              <a:t>10/07/2014</a:t>
            </a:fld>
            <a:endParaRPr lang="en-S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55618-C0AF-4DEF-8108-012EEA9C0F0A}" type="slidenum">
              <a:rPr lang="en-SG" smtClean="0"/>
              <a:t>28</a:t>
            </a:fld>
            <a:endParaRPr lang="en-SG"/>
          </a:p>
        </p:txBody>
      </p:sp>
      <p:sp>
        <p:nvSpPr>
          <p:cNvPr id="6" name="TextBox 5"/>
          <p:cNvSpPr txBox="1"/>
          <p:nvPr/>
        </p:nvSpPr>
        <p:spPr>
          <a:xfrm>
            <a:off x="1280160" y="2071088"/>
            <a:ext cx="2638698" cy="83099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SG" sz="2400" dirty="0" smtClean="0"/>
              <a:t>Results from dead algae tests</a:t>
            </a:r>
            <a:endParaRPr lang="en-SG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8270094" y="2071087"/>
            <a:ext cx="2638698" cy="83099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SG" sz="2400" dirty="0" smtClean="0"/>
              <a:t>Results from live algae tests</a:t>
            </a:r>
            <a:endParaRPr lang="en-SG" sz="2400" dirty="0"/>
          </a:p>
        </p:txBody>
      </p:sp>
      <p:sp>
        <p:nvSpPr>
          <p:cNvPr id="8" name="Left-Right Arrow 7"/>
          <p:cNvSpPr/>
          <p:nvPr/>
        </p:nvSpPr>
        <p:spPr>
          <a:xfrm>
            <a:off x="4154641" y="2187396"/>
            <a:ext cx="3879669" cy="598378"/>
          </a:xfrm>
          <a:prstGeom prst="leftRightArrow">
            <a:avLst/>
          </a:prstGeom>
          <a:solidFill>
            <a:srgbClr val="954ECA"/>
          </a:solidFill>
          <a:ln>
            <a:solidFill>
              <a:srgbClr val="7030A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/>
              <a:t>Comparison</a:t>
            </a:r>
            <a:endParaRPr lang="en-SG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280160" y="3181433"/>
            <a:ext cx="9628632" cy="27153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sz="2400" dirty="0" smtClean="0"/>
              <a:t>Through the comparison, we can find out:</a:t>
            </a:r>
          </a:p>
          <a:p>
            <a:pPr lvl="1"/>
            <a:r>
              <a:rPr lang="en-SG" dirty="0" smtClean="0"/>
              <a:t>The mechanism of removal of heavy metal ions by Algae</a:t>
            </a:r>
          </a:p>
          <a:p>
            <a:pPr lvl="1"/>
            <a:r>
              <a:rPr lang="en-SG" dirty="0" smtClean="0"/>
              <a:t>Whether live algae or dead algae is a better bioremediator</a:t>
            </a:r>
          </a:p>
          <a:p>
            <a:pPr lvl="1">
              <a:buFont typeface="Arial" panose="020B0604020202020204" pitchFamily="34" charset="0"/>
              <a:buNone/>
            </a:pPr>
            <a:endParaRPr lang="en-SG" sz="2000" dirty="0"/>
          </a:p>
        </p:txBody>
      </p:sp>
    </p:spTree>
    <p:extLst>
      <p:ext uri="{BB962C8B-B14F-4D97-AF65-F5344CB8AC3E}">
        <p14:creationId xmlns:p14="http://schemas.microsoft.com/office/powerpoint/2010/main" val="2389095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smtClean="0"/>
              <a:t>Results and Discussions</a:t>
            </a:r>
            <a:endParaRPr lang="en-SG" sz="54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A45E3-3112-49CD-83F1-D071CC7B3BD1}" type="datetime1">
              <a:rPr lang="en-SG" smtClean="0"/>
              <a:t>10/07/2014</a:t>
            </a:fld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55618-C0AF-4DEF-8108-012EEA9C0F0A}" type="slidenum">
              <a:rPr lang="en-SG" smtClean="0"/>
              <a:t>29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42469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smtClean="0"/>
              <a:t>Introduction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SG" sz="2400" dirty="0" smtClean="0"/>
              <a:t>Algae are a large group of photoautotrophic organisms</a:t>
            </a:r>
          </a:p>
          <a:p>
            <a:pPr lvl="0"/>
            <a:r>
              <a:rPr lang="en-SG" sz="2400" dirty="0" smtClean="0"/>
              <a:t>They can survive in various kinds of conditions and are extremely easy to grow. </a:t>
            </a:r>
          </a:p>
          <a:p>
            <a:pPr marL="0" lvl="0" indent="0">
              <a:buNone/>
            </a:pPr>
            <a:r>
              <a:rPr lang="en" sz="1400" dirty="0" smtClean="0">
                <a:latin typeface="Roboto" pitchFamily="2" charset="0"/>
                <a:ea typeface="Roboto" pitchFamily="2" charset="0"/>
                <a:cs typeface="Roboto"/>
                <a:sym typeface="Roboto"/>
              </a:rPr>
              <a:t>(“Large-Scale Production of Biofuels Made From Algae Poses Sustainability Concerns; Further Innovations Needed to Reach Full Potential,” 2012)</a:t>
            </a:r>
          </a:p>
          <a:p>
            <a:r>
              <a:rPr lang="en-SG" sz="2400" dirty="0" smtClean="0"/>
              <a:t>Hence, algae are a very accessible resource, and can be readily used for bioremediation.</a:t>
            </a:r>
          </a:p>
          <a:p>
            <a:endParaRPr lang="en-SG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08E84-8268-4C64-93C5-BFF46CF637EF}" type="datetime1">
              <a:rPr lang="en-SG" smtClean="0"/>
              <a:t>10/07/2014</a:t>
            </a:fld>
            <a:endParaRPr lang="en-S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55618-C0AF-4DEF-8108-012EEA9C0F0A}" type="slidenum">
              <a:rPr lang="en-SG" smtClean="0"/>
              <a:t>3</a:t>
            </a:fld>
            <a:endParaRPr lang="en-SG"/>
          </a:p>
        </p:txBody>
      </p:sp>
      <p:sp>
        <p:nvSpPr>
          <p:cNvPr id="8" name="Shape 37"/>
          <p:cNvSpPr/>
          <p:nvPr/>
        </p:nvSpPr>
        <p:spPr>
          <a:xfrm>
            <a:off x="6764285" y="1825625"/>
            <a:ext cx="3997429" cy="3409855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SG"/>
          </a:p>
        </p:txBody>
      </p:sp>
      <p:sp>
        <p:nvSpPr>
          <p:cNvPr id="9" name="Shape 38"/>
          <p:cNvSpPr txBox="1"/>
          <p:nvPr/>
        </p:nvSpPr>
        <p:spPr>
          <a:xfrm>
            <a:off x="6764285" y="5320757"/>
            <a:ext cx="3450094" cy="945899"/>
          </a:xfrm>
          <a:prstGeom prst="rect">
            <a:avLst/>
          </a:prstGeom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" sz="1200" u="sng" dirty="0" smtClean="0">
                <a:solidFill>
                  <a:schemeClr val="hlink"/>
                </a:solidFill>
                <a:latin typeface="Roboto" pitchFamily="2" charset="0"/>
                <a:ea typeface="Roboto" pitchFamily="2" charset="0"/>
                <a:cs typeface="Roboto"/>
                <a:sym typeface="Roboto"/>
                <a:hlinkClick r:id="rId3"/>
              </a:rPr>
              <a:t>www.microscopy-uk.org.uk</a:t>
            </a:r>
            <a:endParaRPr lang="en" sz="1200" u="sng" dirty="0">
              <a:solidFill>
                <a:schemeClr val="hlink"/>
              </a:solidFill>
              <a:latin typeface="Roboto" pitchFamily="2" charset="0"/>
              <a:ea typeface="Roboto" pitchFamily="2" charset="0"/>
              <a:cs typeface="Roboto"/>
              <a:sym typeface="Roboto"/>
              <a:hlinkClick r:id="rId3"/>
            </a:endParaRPr>
          </a:p>
        </p:txBody>
      </p:sp>
    </p:spTree>
    <p:extLst>
      <p:ext uri="{BB962C8B-B14F-4D97-AF65-F5344CB8AC3E}">
        <p14:creationId xmlns:p14="http://schemas.microsoft.com/office/powerpoint/2010/main" val="592819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SG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A45E3-3112-49CD-83F1-D071CC7B3BD1}" type="datetime1">
              <a:rPr lang="en-SG" smtClean="0"/>
              <a:t>10/07/2014</a:t>
            </a:fld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55618-C0AF-4DEF-8108-012EEA9C0F0A}" type="slidenum">
              <a:rPr lang="en-SG" smtClean="0"/>
              <a:t>30</a:t>
            </a:fld>
            <a:endParaRPr lang="en-SG"/>
          </a:p>
        </p:txBody>
      </p:sp>
      <p:sp>
        <p:nvSpPr>
          <p:cNvPr id="5" name="Content Placeholder 7"/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SG" dirty="0"/>
          </a:p>
        </p:txBody>
      </p:sp>
      <p:sp>
        <p:nvSpPr>
          <p:cNvPr id="6" name="Content Placeholder 7"/>
          <p:cNvSpPr txBox="1">
            <a:spLocks/>
          </p:cNvSpPr>
          <p:nvPr/>
        </p:nvSpPr>
        <p:spPr>
          <a:xfrm>
            <a:off x="838200" y="1825625"/>
            <a:ext cx="44069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We will take 30 readings for live and dead algae in the different concentrations of Cu</a:t>
            </a:r>
            <a:r>
              <a:rPr lang="en-US" sz="2400" baseline="30000" dirty="0" smtClean="0"/>
              <a:t>2+ </a:t>
            </a:r>
            <a:r>
              <a:rPr lang="en-US" sz="2400" dirty="0" smtClean="0"/>
              <a:t>and Sr</a:t>
            </a:r>
            <a:r>
              <a:rPr lang="en-US" sz="2400" baseline="30000" dirty="0" smtClean="0"/>
              <a:t>2+</a:t>
            </a:r>
            <a:r>
              <a:rPr lang="en-US" sz="2400" dirty="0" smtClean="0"/>
              <a:t>. </a:t>
            </a:r>
          </a:p>
          <a:p>
            <a:r>
              <a:rPr lang="en-US" sz="2400" dirty="0" smtClean="0"/>
              <a:t>The results are compiled into an Excel document</a:t>
            </a:r>
          </a:p>
          <a:p>
            <a:r>
              <a:rPr lang="en-US" sz="2400" dirty="0" smtClean="0"/>
              <a:t>Statistical Tests were then ran</a:t>
            </a:r>
          </a:p>
          <a:p>
            <a:r>
              <a:rPr lang="en-US" sz="2400" dirty="0">
                <a:solidFill>
                  <a:srgbClr val="0070C0"/>
                </a:solidFill>
              </a:rPr>
              <a:t>Biosorption </a:t>
            </a:r>
            <a:r>
              <a:rPr lang="en-US" sz="2400" dirty="0" smtClean="0">
                <a:solidFill>
                  <a:srgbClr val="0070C0"/>
                </a:solidFill>
              </a:rPr>
              <a:t>Capacity </a:t>
            </a:r>
            <a:r>
              <a:rPr lang="en-US" sz="2400" dirty="0" smtClean="0"/>
              <a:t>and</a:t>
            </a:r>
            <a:r>
              <a:rPr lang="en-US" sz="2400" dirty="0" smtClean="0">
                <a:solidFill>
                  <a:srgbClr val="0070C0"/>
                </a:solidFill>
              </a:rPr>
              <a:t> </a:t>
            </a:r>
            <a:r>
              <a:rPr lang="en-US" sz="2400" dirty="0" smtClean="0">
                <a:solidFill>
                  <a:srgbClr val="008000"/>
                </a:solidFill>
              </a:rPr>
              <a:t>Biosorption Efficiency</a:t>
            </a:r>
            <a:r>
              <a:rPr lang="en-SG" sz="2400" dirty="0" smtClean="0">
                <a:solidFill>
                  <a:srgbClr val="008000"/>
                </a:solidFill>
              </a:rPr>
              <a:t> </a:t>
            </a:r>
            <a:r>
              <a:rPr lang="en-SG" sz="2400" dirty="0" smtClean="0"/>
              <a:t>are then calculated</a:t>
            </a:r>
            <a:endParaRPr lang="en-US" sz="2400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330"/>
          <a:stretch/>
        </p:blipFill>
        <p:spPr>
          <a:xfrm>
            <a:off x="5369642" y="1342512"/>
            <a:ext cx="6481916" cy="4443565"/>
          </a:xfrm>
          <a:prstGeom prst="rect">
            <a:avLst/>
          </a:prstGeom>
          <a:scene3d>
            <a:camera prst="isometricOffAxis1Left">
              <a:rot lat="600000" lon="1800000" rev="0"/>
            </a:camera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3917625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Chart 1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57832545"/>
              </p:ext>
            </p:extLst>
          </p:nvPr>
        </p:nvGraphicFramePr>
        <p:xfrm>
          <a:off x="6172200" y="1825625"/>
          <a:ext cx="5181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2" name="Chart 1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79072362"/>
              </p:ext>
            </p:extLst>
          </p:nvPr>
        </p:nvGraphicFramePr>
        <p:xfrm>
          <a:off x="838200" y="1825625"/>
          <a:ext cx="5181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smtClean="0"/>
              <a:t>Graphs </a:t>
            </a:r>
            <a:r>
              <a:rPr lang="en-SG" sz="2800" dirty="0" smtClean="0"/>
              <a:t>[Cu</a:t>
            </a:r>
            <a:r>
              <a:rPr lang="en-SG" sz="2800" baseline="30000" dirty="0" smtClean="0"/>
              <a:t>2+ </a:t>
            </a:r>
            <a:r>
              <a:rPr lang="en-SG" sz="2800" dirty="0" smtClean="0"/>
              <a:t>Absorbed]</a:t>
            </a:r>
            <a:endParaRPr lang="en-SG" sz="280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60D2-AD03-4D42-941E-B464F8DB58F2}" type="datetime1">
              <a:rPr lang="en-SG" smtClean="0"/>
              <a:t>10/07/2014</a:t>
            </a:fld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55618-C0AF-4DEF-8108-012EEA9C0F0A}" type="slidenum">
              <a:rPr lang="en-SG" smtClean="0"/>
              <a:t>31</a:t>
            </a:fld>
            <a:endParaRPr lang="en-SG"/>
          </a:p>
        </p:txBody>
      </p:sp>
      <p:sp>
        <p:nvSpPr>
          <p:cNvPr id="3" name="TextBox 2"/>
          <p:cNvSpPr txBox="1"/>
          <p:nvPr/>
        </p:nvSpPr>
        <p:spPr>
          <a:xfrm>
            <a:off x="1401096" y="2595717"/>
            <a:ext cx="2595716" cy="6463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SG" dirty="0" smtClean="0"/>
              <a:t>P &gt; 0.05, Not statistically significant</a:t>
            </a:r>
            <a:endParaRPr lang="en-SG" dirty="0"/>
          </a:p>
        </p:txBody>
      </p:sp>
      <p:sp>
        <p:nvSpPr>
          <p:cNvPr id="9" name="TextBox 8"/>
          <p:cNvSpPr txBox="1"/>
          <p:nvPr/>
        </p:nvSpPr>
        <p:spPr>
          <a:xfrm>
            <a:off x="8455741" y="2595717"/>
            <a:ext cx="2595716" cy="6463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SG" dirty="0" smtClean="0"/>
              <a:t>P &lt; 0.05, Statistically significant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780833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9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smtClean="0"/>
              <a:t>Graphs </a:t>
            </a:r>
            <a:r>
              <a:rPr lang="en-SG" sz="2800" dirty="0" smtClean="0"/>
              <a:t>[Biosorption Efficiency]</a:t>
            </a:r>
            <a:endParaRPr lang="en-SG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A45E3-3112-49CD-83F1-D071CC7B3BD1}" type="datetime1">
              <a:rPr lang="en-SG" smtClean="0"/>
              <a:t>10/07/2014</a:t>
            </a:fld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55618-C0AF-4DEF-8108-012EEA9C0F0A}" type="slidenum">
              <a:rPr lang="en-SG" smtClean="0"/>
              <a:t>32</a:t>
            </a:fld>
            <a:endParaRPr lang="en-SG"/>
          </a:p>
        </p:txBody>
      </p:sp>
      <p:graphicFrame>
        <p:nvGraphicFramePr>
          <p:cNvPr id="7" name="Char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39831678"/>
              </p:ext>
            </p:extLst>
          </p:nvPr>
        </p:nvGraphicFramePr>
        <p:xfrm>
          <a:off x="6172200" y="1825625"/>
          <a:ext cx="5181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2" name="Chart 1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95765929"/>
              </p:ext>
            </p:extLst>
          </p:nvPr>
        </p:nvGraphicFramePr>
        <p:xfrm>
          <a:off x="838200" y="1825625"/>
          <a:ext cx="5181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766007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smtClean="0"/>
              <a:t>Graphs </a:t>
            </a:r>
            <a:r>
              <a:rPr lang="en-SG" sz="2800" dirty="0" smtClean="0"/>
              <a:t>[Biosorption Capacity]</a:t>
            </a:r>
            <a:endParaRPr lang="en-SG" sz="280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60D2-AD03-4D42-941E-B464F8DB58F2}" type="datetime1">
              <a:rPr lang="en-SG" smtClean="0"/>
              <a:t>10/07/2014</a:t>
            </a:fld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55618-C0AF-4DEF-8108-012EEA9C0F0A}" type="slidenum">
              <a:rPr lang="en-SG" smtClean="0"/>
              <a:t>33</a:t>
            </a:fld>
            <a:endParaRPr lang="en-SG"/>
          </a:p>
        </p:txBody>
      </p:sp>
      <p:graphicFrame>
        <p:nvGraphicFramePr>
          <p:cNvPr id="9" name="Chart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96985921"/>
              </p:ext>
            </p:extLst>
          </p:nvPr>
        </p:nvGraphicFramePr>
        <p:xfrm>
          <a:off x="838200" y="1825625"/>
          <a:ext cx="5181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0" name="Chart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15376832"/>
              </p:ext>
            </p:extLst>
          </p:nvPr>
        </p:nvGraphicFramePr>
        <p:xfrm>
          <a:off x="6172200" y="1825625"/>
          <a:ext cx="5181600" cy="43513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89239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Chart 1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24007371"/>
              </p:ext>
            </p:extLst>
          </p:nvPr>
        </p:nvGraphicFramePr>
        <p:xfrm>
          <a:off x="6172200" y="1825625"/>
          <a:ext cx="5181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3" name="Chart 1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58804161"/>
              </p:ext>
            </p:extLst>
          </p:nvPr>
        </p:nvGraphicFramePr>
        <p:xfrm>
          <a:off x="838200" y="1825625"/>
          <a:ext cx="5181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Graphs</a:t>
            </a:r>
            <a:endParaRPr lang="en-SG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A45E3-3112-49CD-83F1-D071CC7B3BD1}" type="datetime1">
              <a:rPr lang="en-SG" smtClean="0"/>
              <a:t>10/07/2014</a:t>
            </a:fld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55618-C0AF-4DEF-8108-012EEA9C0F0A}" type="slidenum">
              <a:rPr lang="en-SG" smtClean="0"/>
              <a:t>34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351217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Chart 1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47840887"/>
              </p:ext>
            </p:extLst>
          </p:nvPr>
        </p:nvGraphicFramePr>
        <p:xfrm>
          <a:off x="6120581" y="0"/>
          <a:ext cx="6071419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3" name="Chart 1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43988447"/>
              </p:ext>
            </p:extLst>
          </p:nvPr>
        </p:nvGraphicFramePr>
        <p:xfrm>
          <a:off x="0" y="0"/>
          <a:ext cx="6091084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7" name="Rectangle 6"/>
          <p:cNvSpPr/>
          <p:nvPr/>
        </p:nvSpPr>
        <p:spPr>
          <a:xfrm>
            <a:off x="4318771" y="6171995"/>
            <a:ext cx="486697" cy="368709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Rectangle 7"/>
          <p:cNvSpPr/>
          <p:nvPr/>
        </p:nvSpPr>
        <p:spPr>
          <a:xfrm>
            <a:off x="10473813" y="4972229"/>
            <a:ext cx="432619" cy="558416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" name="TextBox 8"/>
          <p:cNvSpPr txBox="1"/>
          <p:nvPr/>
        </p:nvSpPr>
        <p:spPr>
          <a:xfrm>
            <a:off x="4001008" y="3823666"/>
            <a:ext cx="5088193" cy="101566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SG" sz="2000" dirty="0" smtClean="0"/>
              <a:t>At low concentrations, there is not much of a difference. However, at higher concentrations, live algae is a better bioremediator</a:t>
            </a:r>
            <a:endParaRPr lang="en-SG" sz="2000" dirty="0"/>
          </a:p>
        </p:txBody>
      </p:sp>
      <p:sp>
        <p:nvSpPr>
          <p:cNvPr id="10" name="Right Arrow 9"/>
          <p:cNvSpPr/>
          <p:nvPr/>
        </p:nvSpPr>
        <p:spPr>
          <a:xfrm rot="17443730">
            <a:off x="4318474" y="5393090"/>
            <a:ext cx="1032979" cy="192535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" name="Right Arrow 10"/>
          <p:cNvSpPr/>
          <p:nvPr/>
        </p:nvSpPr>
        <p:spPr>
          <a:xfrm rot="12060770">
            <a:off x="9235784" y="4952660"/>
            <a:ext cx="1091446" cy="227637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344946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3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Statistical Analysis</a:t>
            </a:r>
            <a:endParaRPr lang="en-SG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A45E3-3112-49CD-83F1-D071CC7B3BD1}" type="datetime1">
              <a:rPr lang="en-SG" smtClean="0"/>
              <a:t>10/07/2014</a:t>
            </a:fld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55618-C0AF-4DEF-8108-012EEA9C0F0A}" type="slidenum">
              <a:rPr lang="en-SG" smtClean="0"/>
              <a:t>36</a:t>
            </a:fld>
            <a:endParaRPr lang="en-SG"/>
          </a:p>
        </p:txBody>
      </p:sp>
      <p:sp>
        <p:nvSpPr>
          <p:cNvPr id="5" name="TextBox 4"/>
          <p:cNvSpPr txBox="1"/>
          <p:nvPr/>
        </p:nvSpPr>
        <p:spPr>
          <a:xfrm>
            <a:off x="1698933" y="1324589"/>
            <a:ext cx="836107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US" sz="2500" dirty="0" smtClean="0"/>
              <a:t>In order to ensure that the difference in results are statistically significant, a statistical t-test was carried out.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698933" y="2434948"/>
            <a:ext cx="8794134" cy="3529567"/>
            <a:chOff x="1422400" y="2538184"/>
            <a:chExt cx="8794134" cy="3529567"/>
          </a:xfrm>
        </p:grpSpPr>
        <p:sp>
          <p:nvSpPr>
            <p:cNvPr id="7" name="Rectangle 6"/>
            <p:cNvSpPr/>
            <p:nvPr/>
          </p:nvSpPr>
          <p:spPr>
            <a:xfrm>
              <a:off x="1422400" y="2538184"/>
              <a:ext cx="4005943" cy="1583760"/>
            </a:xfrm>
            <a:prstGeom prst="rect">
              <a:avLst/>
            </a:prstGeom>
            <a:solidFill>
              <a:srgbClr val="99CC00"/>
            </a:solidFill>
            <a:ln>
              <a:solidFill>
                <a:srgbClr val="729A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G" sz="3000" dirty="0" smtClean="0"/>
                <a:t>P-value for 1.3ppm:</a:t>
              </a:r>
            </a:p>
            <a:p>
              <a:pPr algn="ctr"/>
              <a:r>
                <a:rPr lang="en-US" sz="3000" dirty="0" smtClean="0"/>
                <a:t>0.342</a:t>
              </a:r>
              <a:endParaRPr lang="en-SG" sz="3000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6210591" y="2538184"/>
              <a:ext cx="4005943" cy="158376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 dirty="0" smtClean="0"/>
                <a:t>P-value for 25ppm:</a:t>
              </a:r>
            </a:p>
            <a:p>
              <a:pPr algn="ctr"/>
              <a:r>
                <a:rPr lang="en-US" sz="3000" dirty="0" smtClean="0"/>
                <a:t>0.002</a:t>
              </a:r>
              <a:endParaRPr lang="en-SG" sz="3000" dirty="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422400" y="5124547"/>
              <a:ext cx="2844800" cy="943204"/>
            </a:xfrm>
            <a:prstGeom prst="rect">
              <a:avLst/>
            </a:prstGeom>
            <a:solidFill>
              <a:srgbClr val="0099CC"/>
            </a:solidFill>
            <a:ln>
              <a:solidFill>
                <a:srgbClr val="729A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 dirty="0" smtClean="0"/>
                <a:t>Not statistically significant</a:t>
              </a:r>
              <a:endParaRPr lang="en-SG" sz="3000" dirty="0"/>
            </a:p>
          </p:txBody>
        </p:sp>
        <p:sp>
          <p:nvSpPr>
            <p:cNvPr id="12" name="Rectangle 11"/>
            <p:cNvSpPr/>
            <p:nvPr/>
          </p:nvSpPr>
          <p:spPr>
            <a:xfrm rot="13606">
              <a:off x="7369879" y="5118921"/>
              <a:ext cx="2844800" cy="943204"/>
            </a:xfrm>
            <a:prstGeom prst="rect">
              <a:avLst/>
            </a:prstGeom>
            <a:solidFill>
              <a:srgbClr val="0099CC"/>
            </a:solidFill>
            <a:ln>
              <a:solidFill>
                <a:srgbClr val="729A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 dirty="0" smtClean="0"/>
                <a:t>Statistically significant</a:t>
              </a:r>
            </a:p>
          </p:txBody>
        </p:sp>
        <p:sp>
          <p:nvSpPr>
            <p:cNvPr id="11" name="Right Arrow 10"/>
            <p:cNvSpPr/>
            <p:nvPr/>
          </p:nvSpPr>
          <p:spPr>
            <a:xfrm rot="4106424">
              <a:off x="8018358" y="4283553"/>
              <a:ext cx="1289335" cy="431800"/>
            </a:xfrm>
            <a:prstGeom prst="rightArrow">
              <a:avLst/>
            </a:prstGeom>
            <a:solidFill>
              <a:srgbClr val="EEB21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9" name="Right Arrow 8"/>
            <p:cNvSpPr/>
            <p:nvPr/>
          </p:nvSpPr>
          <p:spPr>
            <a:xfrm rot="6623381">
              <a:off x="2588673" y="4333830"/>
              <a:ext cx="1172280" cy="431800"/>
            </a:xfrm>
            <a:prstGeom prst="rightArrow">
              <a:avLst/>
            </a:prstGeom>
            <a:solidFill>
              <a:srgbClr val="EEB21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</p:spTree>
    <p:extLst>
      <p:ext uri="{BB962C8B-B14F-4D97-AF65-F5344CB8AC3E}">
        <p14:creationId xmlns:p14="http://schemas.microsoft.com/office/powerpoint/2010/main" val="230569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smtClean="0"/>
              <a:t>Strontium</a:t>
            </a:r>
            <a:endParaRPr lang="en-SG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SG" dirty="0" smtClean="0"/>
              <a:t>The use of </a:t>
            </a:r>
            <a:r>
              <a:rPr lang="en-SG" dirty="0" err="1" smtClean="0"/>
              <a:t>xylenol</a:t>
            </a:r>
            <a:r>
              <a:rPr lang="en-SG" dirty="0" smtClean="0"/>
              <a:t> orange resulted in inconsistent readings in both dead and live algae trials</a:t>
            </a:r>
          </a:p>
          <a:p>
            <a:r>
              <a:rPr lang="en-SG" dirty="0" smtClean="0"/>
              <a:t>Hence we are still working on strontium measurements</a:t>
            </a:r>
          </a:p>
          <a:p>
            <a:endParaRPr lang="en-SG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A45E3-3112-49CD-83F1-D071CC7B3BD1}" type="datetime1">
              <a:rPr lang="en-SG" smtClean="0"/>
              <a:t>10/07/2014</a:t>
            </a:fld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55618-C0AF-4DEF-8108-012EEA9C0F0A}" type="slidenum">
              <a:rPr lang="en-SG" smtClean="0"/>
              <a:t>37</a:t>
            </a:fld>
            <a:endParaRPr lang="en-SG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4423" y="1690688"/>
            <a:ext cx="2632184" cy="350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93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Drawing Conclusions</a:t>
            </a:r>
            <a:endParaRPr lang="en-SG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A45E3-3112-49CD-83F1-D071CC7B3BD1}" type="datetime1">
              <a:rPr lang="en-SG" smtClean="0"/>
              <a:t>10/07/2014</a:t>
            </a:fld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55618-C0AF-4DEF-8108-012EEA9C0F0A}" type="slidenum">
              <a:rPr lang="en-SG" smtClean="0"/>
              <a:t>38</a:t>
            </a:fld>
            <a:endParaRPr lang="en-SG"/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1493567825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286138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smtClean="0"/>
              <a:t>Applications</a:t>
            </a:r>
            <a:endParaRPr lang="en-SG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A45E3-3112-49CD-83F1-D071CC7B3BD1}" type="datetime1">
              <a:rPr lang="en-SG" smtClean="0"/>
              <a:t>10/07/2014</a:t>
            </a:fld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55618-C0AF-4DEF-8108-012EEA9C0F0A}" type="slidenum">
              <a:rPr lang="en-SG" smtClean="0"/>
              <a:t>39</a:t>
            </a:fld>
            <a:endParaRPr lang="en-SG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856342" y="1825880"/>
            <a:ext cx="10479316" cy="169454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SG" sz="2400" dirty="0" smtClean="0"/>
              <a:t>Through the use of live organisms instead of chemicals, the following can be achieved at </a:t>
            </a:r>
            <a:r>
              <a:rPr lang="en-SG" sz="2400" b="1" dirty="0" smtClean="0">
                <a:solidFill>
                  <a:srgbClr val="002060"/>
                </a:solidFill>
              </a:rPr>
              <a:t>low costs </a:t>
            </a:r>
            <a:r>
              <a:rPr lang="en-SG" sz="2400" dirty="0" smtClean="0"/>
              <a:t>and </a:t>
            </a:r>
            <a:r>
              <a:rPr lang="en-SG" sz="2400" b="1" dirty="0" smtClean="0">
                <a:solidFill>
                  <a:srgbClr val="7030A0"/>
                </a:solidFill>
              </a:rPr>
              <a:t>without huge impacts to the habitat</a:t>
            </a:r>
            <a:r>
              <a:rPr lang="en-SG" sz="2400" dirty="0" smtClean="0"/>
              <a:t>:</a:t>
            </a:r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1003471381"/>
              </p:ext>
            </p:extLst>
          </p:nvPr>
        </p:nvGraphicFramePr>
        <p:xfrm>
          <a:off x="660400" y="2920182"/>
          <a:ext cx="10871201" cy="27895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81551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smtClean="0"/>
              <a:t>Introduction</a:t>
            </a:r>
            <a:endParaRPr lang="en-SG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60D2-AD03-4D42-941E-B464F8DB58F2}" type="datetime1">
              <a:rPr lang="en-SG" smtClean="0"/>
              <a:t>10/07/2014</a:t>
            </a:fld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55618-C0AF-4DEF-8108-012EEA9C0F0A}" type="slidenum">
              <a:rPr lang="en-SG" smtClean="0"/>
              <a:t>4</a:t>
            </a:fld>
            <a:endParaRPr lang="en-SG"/>
          </a:p>
        </p:txBody>
      </p:sp>
      <p:sp>
        <p:nvSpPr>
          <p:cNvPr id="9" name="Rechteck 6"/>
          <p:cNvSpPr/>
          <p:nvPr/>
        </p:nvSpPr>
        <p:spPr>
          <a:xfrm>
            <a:off x="1141382" y="2105173"/>
            <a:ext cx="2649071" cy="97856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sz="2400" dirty="0" smtClean="0">
                <a:latin typeface="Calibri Light" panose="020F0302020204030204" pitchFamily="34" charset="0"/>
              </a:rPr>
              <a:t>Rapid Industrialization</a:t>
            </a:r>
            <a:endParaRPr lang="en-SG" sz="2400" dirty="0">
              <a:latin typeface="Calibri Light" panose="020F0302020204030204" pitchFamily="34" charset="0"/>
            </a:endParaRPr>
          </a:p>
        </p:txBody>
      </p:sp>
      <p:sp>
        <p:nvSpPr>
          <p:cNvPr id="10" name="Pfeil nach rechts 7"/>
          <p:cNvSpPr/>
          <p:nvPr/>
        </p:nvSpPr>
        <p:spPr>
          <a:xfrm>
            <a:off x="4005605" y="2406200"/>
            <a:ext cx="564777" cy="376518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" name="Rechteck 8"/>
          <p:cNvSpPr/>
          <p:nvPr/>
        </p:nvSpPr>
        <p:spPr>
          <a:xfrm>
            <a:off x="4785534" y="1922106"/>
            <a:ext cx="2649071" cy="1344707"/>
          </a:xfrm>
          <a:prstGeom prst="rect">
            <a:avLst/>
          </a:prstGeom>
          <a:solidFill>
            <a:srgbClr val="EECF12"/>
          </a:solidFill>
          <a:ln>
            <a:solidFill>
              <a:srgbClr val="FCA904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sz="2800" dirty="0" smtClean="0">
                <a:latin typeface="Calibri Light" panose="020F0302020204030204" pitchFamily="34" charset="0"/>
              </a:rPr>
              <a:t>Heavy metal pollution</a:t>
            </a:r>
            <a:endParaRPr lang="en-SG" sz="2800" dirty="0">
              <a:latin typeface="Calibri Light" panose="020F0302020204030204" pitchFamily="34" charset="0"/>
            </a:endParaRPr>
          </a:p>
        </p:txBody>
      </p:sp>
      <p:sp>
        <p:nvSpPr>
          <p:cNvPr id="12" name="Pfeil nach rechts 9"/>
          <p:cNvSpPr/>
          <p:nvPr/>
        </p:nvSpPr>
        <p:spPr>
          <a:xfrm>
            <a:off x="7649757" y="2406200"/>
            <a:ext cx="564777" cy="376518"/>
          </a:xfrm>
          <a:prstGeom prst="rightArrow">
            <a:avLst/>
          </a:prstGeom>
          <a:ln>
            <a:solidFill>
              <a:srgbClr val="83AF33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3" name="Rechteck 10"/>
          <p:cNvSpPr/>
          <p:nvPr/>
        </p:nvSpPr>
        <p:spPr>
          <a:xfrm>
            <a:off x="8429686" y="2105173"/>
            <a:ext cx="2649071" cy="978569"/>
          </a:xfrm>
          <a:prstGeom prst="rect">
            <a:avLst/>
          </a:prstGeom>
          <a:solidFill>
            <a:srgbClr val="537FB5"/>
          </a:solidFill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800" dirty="0" smtClean="0">
                <a:latin typeface="Calibri Light" panose="020F0302020204030204" pitchFamily="34" charset="0"/>
              </a:rPr>
              <a:t>Aquatic Environment</a:t>
            </a:r>
            <a:endParaRPr lang="en-SG" sz="2800" dirty="0">
              <a:latin typeface="Calibri Light" panose="020F0302020204030204" pitchFamily="34" charset="0"/>
            </a:endParaRPr>
          </a:p>
        </p:txBody>
      </p:sp>
      <p:sp>
        <p:nvSpPr>
          <p:cNvPr id="14" name="Rechteck 12"/>
          <p:cNvSpPr/>
          <p:nvPr/>
        </p:nvSpPr>
        <p:spPr>
          <a:xfrm>
            <a:off x="842827" y="5817097"/>
            <a:ext cx="266611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400" dirty="0">
                <a:latin typeface="Roboto" pitchFamily="2" charset="0"/>
                <a:ea typeface="Roboto" pitchFamily="2" charset="0"/>
              </a:rPr>
              <a:t>(</a:t>
            </a:r>
            <a:r>
              <a:rPr lang="en-SG" sz="1400" dirty="0" err="1">
                <a:latin typeface="Roboto" pitchFamily="2" charset="0"/>
                <a:ea typeface="Roboto" pitchFamily="2" charset="0"/>
              </a:rPr>
              <a:t>Bishnoi</a:t>
            </a:r>
            <a:r>
              <a:rPr lang="en-SG" sz="1400" dirty="0">
                <a:latin typeface="Roboto" pitchFamily="2" charset="0"/>
                <a:ea typeface="Roboto" pitchFamily="2" charset="0"/>
              </a:rPr>
              <a:t>, </a:t>
            </a:r>
            <a:r>
              <a:rPr lang="en-SG" sz="1400" dirty="0" err="1">
                <a:latin typeface="Roboto" pitchFamily="2" charset="0"/>
                <a:ea typeface="Roboto" pitchFamily="2" charset="0"/>
              </a:rPr>
              <a:t>Anju</a:t>
            </a:r>
            <a:r>
              <a:rPr lang="en-SG" sz="1400" dirty="0">
                <a:latin typeface="Roboto" pitchFamily="2" charset="0"/>
                <a:ea typeface="Roboto" pitchFamily="2" charset="0"/>
              </a:rPr>
              <a:t>, &amp; </a:t>
            </a:r>
            <a:r>
              <a:rPr lang="en-SG" sz="1400" dirty="0" err="1">
                <a:latin typeface="Roboto" pitchFamily="2" charset="0"/>
                <a:ea typeface="Roboto" pitchFamily="2" charset="0"/>
              </a:rPr>
              <a:t>Garima</a:t>
            </a:r>
            <a:r>
              <a:rPr lang="en-SG" sz="1400" dirty="0">
                <a:latin typeface="Roboto" pitchFamily="2" charset="0"/>
                <a:ea typeface="Roboto" pitchFamily="2" charset="0"/>
              </a:rPr>
              <a:t>, 2004)</a:t>
            </a:r>
            <a:endParaRPr lang="en-US" sz="1400" dirty="0">
              <a:latin typeface="Roboto" pitchFamily="2" charset="0"/>
              <a:ea typeface="Roboto" pitchFamily="2" charset="0"/>
            </a:endParaRPr>
          </a:p>
        </p:txBody>
      </p:sp>
      <p:sp>
        <p:nvSpPr>
          <p:cNvPr id="15" name="Rechteck 8"/>
          <p:cNvSpPr/>
          <p:nvPr/>
        </p:nvSpPr>
        <p:spPr>
          <a:xfrm>
            <a:off x="6661187" y="4333115"/>
            <a:ext cx="2649071" cy="1344707"/>
          </a:xfrm>
          <a:prstGeom prst="rect">
            <a:avLst/>
          </a:prstGeom>
          <a:solidFill>
            <a:srgbClr val="99CC00"/>
          </a:solidFill>
          <a:ln>
            <a:solidFill>
              <a:srgbClr val="99CC0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sz="2800" dirty="0" smtClean="0">
                <a:solidFill>
                  <a:schemeClr val="bg2"/>
                </a:solidFill>
                <a:latin typeface="Calibri Light" panose="020F0302020204030204" pitchFamily="34" charset="0"/>
              </a:rPr>
              <a:t>Extremely Toxic to aquatic animals</a:t>
            </a:r>
            <a:endParaRPr lang="en-SG" sz="2800" dirty="0">
              <a:solidFill>
                <a:schemeClr val="bg2"/>
              </a:solidFill>
              <a:latin typeface="Calibri Light" panose="020F0302020204030204" pitchFamily="34" charset="0"/>
            </a:endParaRPr>
          </a:p>
        </p:txBody>
      </p:sp>
      <p:cxnSp>
        <p:nvCxnSpPr>
          <p:cNvPr id="16" name="Straight Arrow Connector 15"/>
          <p:cNvCxnSpPr>
            <a:stCxn id="11" idx="2"/>
            <a:endCxn id="15" idx="0"/>
          </p:cNvCxnSpPr>
          <p:nvPr/>
        </p:nvCxnSpPr>
        <p:spPr>
          <a:xfrm>
            <a:off x="6110070" y="3266813"/>
            <a:ext cx="1875653" cy="1066302"/>
          </a:xfrm>
          <a:prstGeom prst="straightConnector1">
            <a:avLst/>
          </a:prstGeom>
          <a:ln w="63500"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3" idx="2"/>
            <a:endCxn id="15" idx="0"/>
          </p:cNvCxnSpPr>
          <p:nvPr/>
        </p:nvCxnSpPr>
        <p:spPr>
          <a:xfrm flipH="1">
            <a:off x="7985723" y="3083742"/>
            <a:ext cx="1768499" cy="1249373"/>
          </a:xfrm>
          <a:prstGeom prst="straightConnector1">
            <a:avLst/>
          </a:prstGeom>
          <a:ln w="63500"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8" name="Rechteck 10"/>
          <p:cNvSpPr/>
          <p:nvPr/>
        </p:nvSpPr>
        <p:spPr>
          <a:xfrm>
            <a:off x="6661186" y="3491414"/>
            <a:ext cx="2649071" cy="399769"/>
          </a:xfrm>
          <a:prstGeom prst="rect">
            <a:avLst/>
          </a:prstGeom>
          <a:solidFill>
            <a:srgbClr val="926E8F"/>
          </a:solidFill>
          <a:ln>
            <a:solidFill>
              <a:srgbClr val="926E8F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400" dirty="0" smtClean="0">
                <a:latin typeface="Calibri Light" panose="020F0302020204030204" pitchFamily="34" charset="0"/>
              </a:rPr>
              <a:t>Quickly Absorbed</a:t>
            </a:r>
            <a:endParaRPr lang="en-SG" sz="2400" dirty="0">
              <a:latin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6067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9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3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3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3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800"/>
                            </p:stCondLst>
                            <p:childTnLst>
                              <p:par>
                                <p:cTn id="3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5" grpId="0" animBg="1"/>
      <p:bldP spid="18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smtClean="0"/>
              <a:t>Applications</a:t>
            </a:r>
            <a:endParaRPr lang="en-SG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SG" dirty="0" smtClean="0"/>
              <a:t>For </a:t>
            </a:r>
            <a:r>
              <a:rPr lang="en-SG" dirty="0"/>
              <a:t>commercial application of algal technology for optimal metal removal from wastewater, the emphasis needs to be on:</a:t>
            </a:r>
          </a:p>
          <a:p>
            <a:r>
              <a:rPr lang="en-SG" dirty="0"/>
              <a:t>Selection of strain with </a:t>
            </a:r>
            <a:r>
              <a:rPr lang="en-SG" dirty="0">
                <a:solidFill>
                  <a:srgbClr val="0070C0"/>
                </a:solidFill>
              </a:rPr>
              <a:t>high metal sorption capacity</a:t>
            </a:r>
            <a:r>
              <a:rPr lang="en-SG" dirty="0"/>
              <a:t> </a:t>
            </a:r>
          </a:p>
          <a:p>
            <a:r>
              <a:rPr lang="en-SG" dirty="0"/>
              <a:t>Adequate understanding of sorption </a:t>
            </a:r>
            <a:r>
              <a:rPr lang="en-SG" dirty="0" smtClean="0"/>
              <a:t>mechanisms</a:t>
            </a:r>
          </a:p>
          <a:p>
            <a:r>
              <a:rPr lang="en-SG" dirty="0" smtClean="0"/>
              <a:t>Economic feasibility</a:t>
            </a:r>
          </a:p>
          <a:p>
            <a:pPr marL="0" indent="0">
              <a:buNone/>
            </a:pPr>
            <a:r>
              <a:rPr lang="en-SG" dirty="0" smtClean="0"/>
              <a:t>By using </a:t>
            </a:r>
            <a:r>
              <a:rPr lang="en-SG" dirty="0" smtClean="0">
                <a:solidFill>
                  <a:schemeClr val="accent2">
                    <a:lumMod val="75000"/>
                  </a:schemeClr>
                </a:solidFill>
              </a:rPr>
              <a:t>Sea Urchins with Algae</a:t>
            </a:r>
            <a:r>
              <a:rPr lang="en-SG" dirty="0" smtClean="0"/>
              <a:t>, we are using organisms of the same habitat which are progressive in the food chain, thereby increasing biosorption through bioaccumulation</a:t>
            </a:r>
            <a:endParaRPr lang="en-SG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A45E3-3112-49CD-83F1-D071CC7B3BD1}" type="datetime1">
              <a:rPr lang="en-SG" smtClean="0"/>
              <a:t>10/07/2014</a:t>
            </a:fld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55618-C0AF-4DEF-8108-012EEA9C0F0A}" type="slidenum">
              <a:rPr lang="en-SG" smtClean="0"/>
              <a:t>40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667452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smtClean="0"/>
              <a:t>Future Work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dirty="0" smtClean="0"/>
              <a:t>Extend to other species of algae and organisms</a:t>
            </a:r>
          </a:p>
          <a:p>
            <a:r>
              <a:rPr lang="en-SG" dirty="0" smtClean="0"/>
              <a:t>Using microalgae to increase overall surface area</a:t>
            </a:r>
            <a:r>
              <a:rPr lang="en-SG" dirty="0"/>
              <a:t> </a:t>
            </a:r>
            <a:r>
              <a:rPr lang="en-SG" dirty="0" smtClean="0"/>
              <a:t>for absorption</a:t>
            </a:r>
          </a:p>
          <a:p>
            <a:r>
              <a:rPr lang="en-SG" dirty="0" smtClean="0"/>
              <a:t>Using other plant materials or crustaceans</a:t>
            </a:r>
          </a:p>
          <a:p>
            <a:r>
              <a:rPr lang="en-SG" dirty="0" smtClean="0"/>
              <a:t>Building a bioreactor to remove heavy metal ions from the water at lower cost</a:t>
            </a:r>
          </a:p>
          <a:p>
            <a:endParaRPr lang="en-SG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08E84-8268-4C64-93C5-BFF46CF637EF}" type="datetime1">
              <a:rPr lang="en-SG" smtClean="0"/>
              <a:t>10/07/2014</a:t>
            </a:fld>
            <a:endParaRPr lang="en-S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55618-C0AF-4DEF-8108-012EEA9C0F0A}" type="slidenum">
              <a:rPr lang="en-SG" smtClean="0"/>
              <a:t>41</a:t>
            </a:fld>
            <a:endParaRPr lang="en-SG"/>
          </a:p>
        </p:txBody>
      </p:sp>
      <p:pic>
        <p:nvPicPr>
          <p:cNvPr id="1026" name="Picture 2" descr="http://www.horsesforsources.com/wp-content/uploads/2011/05/The-present-of-work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173"/>
          <a:stretch/>
        </p:blipFill>
        <p:spPr bwMode="auto">
          <a:xfrm>
            <a:off x="8960362" y="4001294"/>
            <a:ext cx="2943225" cy="1922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9039343" y="5856564"/>
            <a:ext cx="147829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000" dirty="0">
                <a:solidFill>
                  <a:schemeClr val="bg2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horsesforsources.com</a:t>
            </a:r>
          </a:p>
        </p:txBody>
      </p:sp>
    </p:spTree>
    <p:extLst>
      <p:ext uri="{BB962C8B-B14F-4D97-AF65-F5344CB8AC3E}">
        <p14:creationId xmlns:p14="http://schemas.microsoft.com/office/powerpoint/2010/main" val="3357895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smtClean="0"/>
              <a:t>Limitations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dirty="0" smtClean="0"/>
              <a:t>After drawing out solutions for testing, the amount of solution left in is reduced, thereby increasing algae to solution ratio, which may affect the result</a:t>
            </a:r>
          </a:p>
          <a:p>
            <a:r>
              <a:rPr lang="en-SG" dirty="0" smtClean="0"/>
              <a:t>Wet mass (Live) vs. Dry mass (Dead)</a:t>
            </a:r>
            <a:endParaRPr lang="en-SG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08E84-8268-4C64-93C5-BFF46CF637EF}" type="datetime1">
              <a:rPr lang="en-SG" smtClean="0"/>
              <a:t>10/07/2014</a:t>
            </a:fld>
            <a:endParaRPr lang="en-S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55618-C0AF-4DEF-8108-012EEA9C0F0A}" type="slidenum">
              <a:rPr lang="en-SG" smtClean="0"/>
              <a:t>42</a:t>
            </a:fld>
            <a:endParaRPr lang="en-SG"/>
          </a:p>
        </p:txBody>
      </p:sp>
      <p:sp>
        <p:nvSpPr>
          <p:cNvPr id="6" name="Rectangle 5"/>
          <p:cNvSpPr/>
          <p:nvPr/>
        </p:nvSpPr>
        <p:spPr>
          <a:xfrm>
            <a:off x="8496300" y="5801409"/>
            <a:ext cx="113364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000" dirty="0">
                <a:solidFill>
                  <a:schemeClr val="bg2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rarecrossfit.com</a:t>
            </a:r>
          </a:p>
        </p:txBody>
      </p:sp>
      <p:pic>
        <p:nvPicPr>
          <p:cNvPr id="2050" name="Picture 2" descr="http://rarecrossfit.com/wp-content/uploads/2013/07/limitation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6300" y="3309876"/>
            <a:ext cx="285750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8923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smtClean="0"/>
              <a:t>References</a:t>
            </a:r>
            <a:endParaRPr lang="en-SG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08E84-8268-4C64-93C5-BFF46CF637EF}" type="datetime1">
              <a:rPr lang="en-SG" smtClean="0"/>
              <a:t>10/07/2014</a:t>
            </a:fld>
            <a:endParaRPr lang="en-S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55618-C0AF-4DEF-8108-012EEA9C0F0A}" type="slidenum">
              <a:rPr lang="en-SG" smtClean="0"/>
              <a:t>43</a:t>
            </a:fld>
            <a:endParaRPr lang="en-SG"/>
          </a:p>
        </p:txBody>
      </p:sp>
      <p:sp>
        <p:nvSpPr>
          <p:cNvPr id="6" name="Shape 135"/>
          <p:cNvSpPr txBox="1">
            <a:spLocks/>
          </p:cNvSpPr>
          <p:nvPr/>
        </p:nvSpPr>
        <p:spPr>
          <a:xfrm>
            <a:off x="701722" y="1503718"/>
            <a:ext cx="10788556" cy="4852632"/>
          </a:xfrm>
          <a:prstGeom prst="rect">
            <a:avLst/>
          </a:prstGeom>
          <a:ln>
            <a:noFill/>
          </a:ln>
        </p:spPr>
        <p:txBody>
          <a:bodyPr vert="horz" lIns="91425" tIns="91425" rIns="91425" bIns="91425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33600" lvl="1" indent="-457200">
              <a:spcBef>
                <a:spcPts val="600"/>
              </a:spcBef>
              <a:buNone/>
            </a:pPr>
            <a:r>
              <a:rPr lang="en-SG" sz="1100" dirty="0"/>
              <a:t>Bielmyer, G. K., Brix, K. V., Capo, T. R., &amp; </a:t>
            </a:r>
            <a:r>
              <a:rPr lang="en-SG" sz="1100" dirty="0" err="1"/>
              <a:t>Grosell</a:t>
            </a:r>
            <a:r>
              <a:rPr lang="en-SG" sz="1100" dirty="0"/>
              <a:t>, M. (2005). The effects of metals on embryo-larval and adult life stages of the sea urchin, </a:t>
            </a:r>
            <a:r>
              <a:rPr lang="en-SG" sz="1100" i="1" dirty="0" err="1"/>
              <a:t>Diadema</a:t>
            </a:r>
            <a:r>
              <a:rPr lang="en-SG" sz="1100" i="1" dirty="0"/>
              <a:t> </a:t>
            </a:r>
            <a:r>
              <a:rPr lang="en-SG" sz="1100" i="1" dirty="0" err="1"/>
              <a:t>antillarum</a:t>
            </a:r>
            <a:r>
              <a:rPr lang="en-SG" sz="1100" dirty="0"/>
              <a:t>. </a:t>
            </a:r>
            <a:r>
              <a:rPr lang="en-SG" sz="1100" i="1" dirty="0"/>
              <a:t>Aquatic toxicology (Amsterdam, Netherlands)</a:t>
            </a:r>
            <a:r>
              <a:rPr lang="en-SG" sz="1100" dirty="0"/>
              <a:t>, </a:t>
            </a:r>
            <a:r>
              <a:rPr lang="en-SG" sz="1100" i="1" dirty="0"/>
              <a:t>74</a:t>
            </a:r>
            <a:r>
              <a:rPr lang="en-SG" sz="1100" dirty="0"/>
              <a:t>(3), 254–263. doi:10.1016/j.aquatox.2005.05.016</a:t>
            </a:r>
          </a:p>
          <a:p>
            <a:pPr marL="633600" lvl="1" indent="-457200">
              <a:spcBef>
                <a:spcPts val="600"/>
              </a:spcBef>
              <a:buNone/>
            </a:pPr>
            <a:r>
              <a:rPr lang="en-SG" sz="1100" i="1" dirty="0" err="1"/>
              <a:t>Bioconcentration</a:t>
            </a:r>
            <a:r>
              <a:rPr lang="en-SG" sz="1100" i="1" dirty="0"/>
              <a:t> factors (BCFs) for aquatic organisms</a:t>
            </a:r>
            <a:r>
              <a:rPr lang="en-SG" sz="1100" dirty="0"/>
              <a:t>. (</a:t>
            </a:r>
            <a:r>
              <a:rPr lang="en-SG" sz="1100" dirty="0" err="1"/>
              <a:t>n.d.</a:t>
            </a:r>
            <a:r>
              <a:rPr lang="en-SG" sz="1100" dirty="0"/>
              <a:t>). Retrieved from http://uwrl.usu.edu/www/doucette/6730/CEE%205730%20BCF%20lec%209-1.pdf</a:t>
            </a:r>
          </a:p>
          <a:p>
            <a:pPr marL="633600" lvl="1" indent="-457200">
              <a:spcBef>
                <a:spcPts val="600"/>
              </a:spcBef>
              <a:buNone/>
            </a:pPr>
            <a:r>
              <a:rPr lang="en-SG" sz="1100" dirty="0" err="1"/>
              <a:t>Bishnoi</a:t>
            </a:r>
            <a:r>
              <a:rPr lang="en-SG" sz="1100" dirty="0"/>
              <a:t>, N. R., </a:t>
            </a:r>
            <a:r>
              <a:rPr lang="en-SG" sz="1100" dirty="0" err="1"/>
              <a:t>Anju</a:t>
            </a:r>
            <a:r>
              <a:rPr lang="en-SG" sz="1100" dirty="0"/>
              <a:t>, P., &amp; </a:t>
            </a:r>
            <a:r>
              <a:rPr lang="en-SG" sz="1100" dirty="0" err="1"/>
              <a:t>Garima</a:t>
            </a:r>
            <a:r>
              <a:rPr lang="en-SG" sz="1100" dirty="0"/>
              <a:t>. (2004). Biosorption of copper from aqueous solution using algal biomass. </a:t>
            </a:r>
            <a:r>
              <a:rPr lang="en-SG" sz="1100" i="1" dirty="0"/>
              <a:t>Journal of Scientific &amp; Industrial Research</a:t>
            </a:r>
            <a:r>
              <a:rPr lang="en-SG" sz="1100" dirty="0"/>
              <a:t>, </a:t>
            </a:r>
            <a:r>
              <a:rPr lang="en-SG" sz="1100" i="1" dirty="0"/>
              <a:t>63</a:t>
            </a:r>
            <a:r>
              <a:rPr lang="en-SG" sz="1100" dirty="0"/>
              <a:t>(October 2004), 813–816.</a:t>
            </a:r>
          </a:p>
          <a:p>
            <a:pPr marL="633600" lvl="1" indent="-457200">
              <a:spcBef>
                <a:spcPts val="600"/>
              </a:spcBef>
              <a:buNone/>
            </a:pPr>
            <a:r>
              <a:rPr lang="en-SG" sz="1100" dirty="0" err="1"/>
              <a:t>Bunghez</a:t>
            </a:r>
            <a:r>
              <a:rPr lang="en-SG" sz="1100" dirty="0"/>
              <a:t>, I.-R., Ion, R.-M., </a:t>
            </a:r>
            <a:r>
              <a:rPr lang="en-SG" sz="1100" dirty="0" err="1"/>
              <a:t>Dumitriu</a:t>
            </a:r>
            <a:r>
              <a:rPr lang="en-SG" sz="1100" dirty="0"/>
              <a:t>, I., &amp; </a:t>
            </a:r>
            <a:r>
              <a:rPr lang="en-SG" sz="1100" dirty="0" err="1"/>
              <a:t>Fierascu</a:t>
            </a:r>
            <a:r>
              <a:rPr lang="en-SG" sz="1100" dirty="0"/>
              <a:t>, R.-C. (2010). Heavy Metal Ions Depollution by Marine Natural Products. </a:t>
            </a:r>
            <a:r>
              <a:rPr lang="en-SG" sz="1100" i="1" dirty="0"/>
              <a:t>Journal of Science and Arts</a:t>
            </a:r>
            <a:r>
              <a:rPr lang="en-SG" sz="1100" dirty="0"/>
              <a:t>, </a:t>
            </a:r>
            <a:r>
              <a:rPr lang="en-SG" sz="1100" i="1" dirty="0"/>
              <a:t>1</a:t>
            </a:r>
            <a:r>
              <a:rPr lang="en-SG" sz="1100" dirty="0"/>
              <a:t>(12), 73–78.</a:t>
            </a:r>
          </a:p>
          <a:p>
            <a:pPr marL="633600" lvl="1" indent="-457200">
              <a:spcBef>
                <a:spcPts val="600"/>
              </a:spcBef>
              <a:buNone/>
            </a:pPr>
            <a:r>
              <a:rPr lang="en-SG" sz="1100" dirty="0" err="1"/>
              <a:t>Casacuberta</a:t>
            </a:r>
            <a:r>
              <a:rPr lang="en-SG" sz="1100" dirty="0"/>
              <a:t>, N., Masque, P., Garcia-Orellana, J., Garcia-</a:t>
            </a:r>
            <a:r>
              <a:rPr lang="en-SG" sz="1100" dirty="0" err="1"/>
              <a:t>Tenorio</a:t>
            </a:r>
            <a:r>
              <a:rPr lang="en-SG" sz="1100" dirty="0"/>
              <a:t>, R., &amp; </a:t>
            </a:r>
            <a:r>
              <a:rPr lang="en-SG" sz="1100" dirty="0" err="1"/>
              <a:t>Buesseler</a:t>
            </a:r>
            <a:r>
              <a:rPr lang="en-SG" sz="1100" dirty="0"/>
              <a:t>, K. O. (2013). 90Sr and 89Sr in seawater oﬀ Japan as a consequence of the Fukushima </a:t>
            </a:r>
            <a:r>
              <a:rPr lang="en-SG" sz="1100" dirty="0" err="1"/>
              <a:t>Dai-ichi</a:t>
            </a:r>
            <a:r>
              <a:rPr lang="en-SG" sz="1100" dirty="0"/>
              <a:t> nuclear accident. </a:t>
            </a:r>
            <a:r>
              <a:rPr lang="en-SG" sz="1100" i="1" dirty="0" err="1"/>
              <a:t>Biogeosciences</a:t>
            </a:r>
            <a:r>
              <a:rPr lang="en-SG" sz="1100" dirty="0"/>
              <a:t>, </a:t>
            </a:r>
            <a:r>
              <a:rPr lang="en-SG" sz="1100" i="1" dirty="0"/>
              <a:t>10</a:t>
            </a:r>
            <a:r>
              <a:rPr lang="en-SG" sz="1100" dirty="0"/>
              <a:t>, 3649–3659. doi:10.5194/bg-10-3649-2013</a:t>
            </a:r>
          </a:p>
          <a:p>
            <a:pPr marL="633600" lvl="1" indent="-457200">
              <a:spcBef>
                <a:spcPts val="600"/>
              </a:spcBef>
              <a:buNone/>
            </a:pPr>
            <a:r>
              <a:rPr lang="en-SG" sz="1100" dirty="0"/>
              <a:t>Fu, Y. Q., Li, S., Zhu, H. Y., Jiang, R., &amp; Yin, L. F. (2012). Biosorption of copper from aqueous solutions by </a:t>
            </a:r>
            <a:r>
              <a:rPr lang="en-SG" sz="1100" dirty="0" err="1"/>
              <a:t>mycelial</a:t>
            </a:r>
            <a:r>
              <a:rPr lang="en-SG" sz="1100" dirty="0"/>
              <a:t> pellets of </a:t>
            </a:r>
            <a:r>
              <a:rPr lang="en-SG" sz="1100" dirty="0" err="1"/>
              <a:t>rhizopus</a:t>
            </a:r>
            <a:r>
              <a:rPr lang="en-SG" sz="1100" dirty="0"/>
              <a:t> </a:t>
            </a:r>
            <a:r>
              <a:rPr lang="en-SG" sz="1100" dirty="0" err="1"/>
              <a:t>oryzae</a:t>
            </a:r>
            <a:r>
              <a:rPr lang="en-SG" sz="1100" dirty="0"/>
              <a:t>. </a:t>
            </a:r>
            <a:r>
              <a:rPr lang="en-SG" sz="1100" i="1" dirty="0"/>
              <a:t>African Journal of Biotechnology</a:t>
            </a:r>
            <a:r>
              <a:rPr lang="en-SG" sz="1100" dirty="0"/>
              <a:t>, </a:t>
            </a:r>
            <a:r>
              <a:rPr lang="en-SG" sz="1100" i="1" dirty="0"/>
              <a:t>11</a:t>
            </a:r>
            <a:r>
              <a:rPr lang="en-SG" sz="1100" dirty="0"/>
              <a:t>(6), 1403–1411.</a:t>
            </a:r>
          </a:p>
          <a:p>
            <a:pPr marL="633600" lvl="1" indent="-457200">
              <a:spcBef>
                <a:spcPts val="600"/>
              </a:spcBef>
              <a:buNone/>
            </a:pPr>
            <a:r>
              <a:rPr lang="en-SG" sz="1100" dirty="0"/>
              <a:t>Kumar, J. I. N., &amp; </a:t>
            </a:r>
            <a:r>
              <a:rPr lang="en-SG" sz="1100" dirty="0" err="1"/>
              <a:t>Oommen</a:t>
            </a:r>
            <a:r>
              <a:rPr lang="en-SG" sz="1100" dirty="0"/>
              <a:t>, C. (2010). Removal of heavy metals by biosorption using freshwater alga </a:t>
            </a:r>
            <a:r>
              <a:rPr lang="en-SG" sz="1100" i="1" dirty="0"/>
              <a:t>Spirogyra </a:t>
            </a:r>
            <a:r>
              <a:rPr lang="en-SG" sz="1100" i="1" dirty="0" err="1"/>
              <a:t>hyalina</a:t>
            </a:r>
            <a:r>
              <a:rPr lang="en-SG" sz="1100" dirty="0"/>
              <a:t>. </a:t>
            </a:r>
            <a:r>
              <a:rPr lang="en-SG" sz="1100" i="1" dirty="0"/>
              <a:t>Journal of Environmental Biology</a:t>
            </a:r>
            <a:r>
              <a:rPr lang="en-SG" sz="1100" dirty="0"/>
              <a:t>, (January 2012), 27 – 31.</a:t>
            </a:r>
          </a:p>
          <a:p>
            <a:pPr marL="633600" lvl="1" indent="-457200">
              <a:spcBef>
                <a:spcPts val="600"/>
              </a:spcBef>
              <a:buNone/>
            </a:pPr>
            <a:r>
              <a:rPr lang="en-SG" sz="1100" dirty="0"/>
              <a:t>Large-Scale Production of Biofuels Made From Algae Poses Sustainability Concerns; Further Innovations Needed to Reach Full Potential. (2012, October 24). </a:t>
            </a:r>
            <a:r>
              <a:rPr lang="en-SG" sz="1100" i="1" dirty="0"/>
              <a:t>National-Academies.org | Newsroom</a:t>
            </a:r>
            <a:r>
              <a:rPr lang="en-SG" sz="1100" dirty="0"/>
              <a:t>. Retrieved November 9, 2013, from http://www8.nationalacademies.org/onpinews/newsitem.aspx?RecordID=13437</a:t>
            </a:r>
          </a:p>
          <a:p>
            <a:pPr marL="633600" lvl="1" indent="-457200">
              <a:spcBef>
                <a:spcPts val="600"/>
              </a:spcBef>
              <a:buNone/>
            </a:pPr>
            <a:r>
              <a:rPr lang="en-SG" sz="1100" dirty="0"/>
              <a:t>Mehta, S. K., &amp; Gaur, J. P. (2005). Use of algae for removing heavy metal ions from wastewater: progress and prospects. </a:t>
            </a:r>
            <a:r>
              <a:rPr lang="en-SG" sz="1100" i="1" dirty="0"/>
              <a:t>Critical reviews in biotechnology</a:t>
            </a:r>
            <a:r>
              <a:rPr lang="en-SG" sz="1100" dirty="0"/>
              <a:t>, </a:t>
            </a:r>
            <a:r>
              <a:rPr lang="en-SG" sz="1100" i="1" dirty="0"/>
              <a:t>25</a:t>
            </a:r>
            <a:r>
              <a:rPr lang="en-SG" sz="1100" dirty="0"/>
              <a:t>(3), 113–152. doi:10.1080/07388550500248571</a:t>
            </a:r>
          </a:p>
          <a:p>
            <a:pPr marL="633600" lvl="1" indent="-457200">
              <a:spcBef>
                <a:spcPts val="600"/>
              </a:spcBef>
              <a:buNone/>
            </a:pPr>
            <a:r>
              <a:rPr lang="en-SG" sz="1100" dirty="0"/>
              <a:t>Neal Blossom. (</a:t>
            </a:r>
            <a:r>
              <a:rPr lang="en-SG" sz="1100" dirty="0" err="1"/>
              <a:t>n.d.</a:t>
            </a:r>
            <a:r>
              <a:rPr lang="en-SG" sz="1100" dirty="0"/>
              <a:t>). Copper in the Ocean Environment.</a:t>
            </a:r>
          </a:p>
          <a:p>
            <a:pPr marL="633600" lvl="1" indent="-457200">
              <a:spcBef>
                <a:spcPts val="600"/>
              </a:spcBef>
              <a:buNone/>
            </a:pPr>
            <a:r>
              <a:rPr lang="en-SG" sz="1100" dirty="0"/>
              <a:t>Pérez-Rama, M., </a:t>
            </a:r>
            <a:r>
              <a:rPr lang="en-SG" sz="1100" dirty="0" err="1"/>
              <a:t>Abalde</a:t>
            </a:r>
            <a:r>
              <a:rPr lang="en-SG" sz="1100" dirty="0"/>
              <a:t> Alonso, J., </a:t>
            </a:r>
            <a:r>
              <a:rPr lang="en-SG" sz="1100" dirty="0" err="1"/>
              <a:t>Herrero</a:t>
            </a:r>
            <a:r>
              <a:rPr lang="en-SG" sz="1100" dirty="0"/>
              <a:t> </a:t>
            </a:r>
            <a:r>
              <a:rPr lang="en-SG" sz="1100" dirty="0" err="1"/>
              <a:t>López</a:t>
            </a:r>
            <a:r>
              <a:rPr lang="en-SG" sz="1100" dirty="0"/>
              <a:t>, C., &amp; Torres </a:t>
            </a:r>
            <a:r>
              <a:rPr lang="en-SG" sz="1100" dirty="0" err="1"/>
              <a:t>Vaamonde</a:t>
            </a:r>
            <a:r>
              <a:rPr lang="en-SG" sz="1100" dirty="0"/>
              <a:t>, E. (2002). Cadmium removal by living cells of the marine microalga </a:t>
            </a:r>
            <a:r>
              <a:rPr lang="en-SG" sz="1100" i="1" dirty="0" err="1"/>
              <a:t>Tetraselmis</a:t>
            </a:r>
            <a:r>
              <a:rPr lang="en-SG" sz="1100" i="1" dirty="0"/>
              <a:t> </a:t>
            </a:r>
            <a:r>
              <a:rPr lang="en-SG" sz="1100" i="1" dirty="0" err="1"/>
              <a:t>suecica</a:t>
            </a:r>
            <a:r>
              <a:rPr lang="en-SG" sz="1100" dirty="0"/>
              <a:t>. </a:t>
            </a:r>
            <a:r>
              <a:rPr lang="en-SG" sz="1100" i="1" dirty="0" err="1"/>
              <a:t>Bioresource</a:t>
            </a:r>
            <a:r>
              <a:rPr lang="en-SG" sz="1100" i="1" dirty="0"/>
              <a:t> Technology</a:t>
            </a:r>
            <a:r>
              <a:rPr lang="en-SG" sz="1100" dirty="0"/>
              <a:t>, </a:t>
            </a:r>
            <a:r>
              <a:rPr lang="en-SG" sz="1100" i="1" dirty="0"/>
              <a:t>84</a:t>
            </a:r>
            <a:r>
              <a:rPr lang="en-SG" sz="1100" dirty="0"/>
              <a:t>(3), 265–270. doi:10.1016/S0960-8524(02)00045-7</a:t>
            </a:r>
          </a:p>
          <a:p>
            <a:pPr marL="633600" lvl="1" indent="-457200">
              <a:spcBef>
                <a:spcPts val="600"/>
              </a:spcBef>
              <a:buNone/>
            </a:pPr>
            <a:r>
              <a:rPr lang="en-SG" sz="1100" dirty="0"/>
              <a:t>Suresh, B., &amp; </a:t>
            </a:r>
            <a:r>
              <a:rPr lang="en-SG" sz="1100" dirty="0" err="1"/>
              <a:t>Ravishankar</a:t>
            </a:r>
            <a:r>
              <a:rPr lang="en-SG" sz="1100" dirty="0"/>
              <a:t>, G. A. (2004). Phytoremediation--a novel and promising approach for environmental clean-up. </a:t>
            </a:r>
            <a:r>
              <a:rPr lang="en-SG" sz="1100" i="1" dirty="0"/>
              <a:t>Critical reviews in biotechnology</a:t>
            </a:r>
            <a:r>
              <a:rPr lang="en-SG" sz="1100" dirty="0"/>
              <a:t>, </a:t>
            </a:r>
            <a:r>
              <a:rPr lang="en-SG" sz="1100" i="1" dirty="0"/>
              <a:t>24</a:t>
            </a:r>
            <a:r>
              <a:rPr lang="en-SG" sz="1100" dirty="0"/>
              <a:t>(2-3), 97–124. doi:10.1080/07388550490493627</a:t>
            </a:r>
          </a:p>
          <a:p>
            <a:pPr marL="633600" lvl="1" indent="-457200">
              <a:spcBef>
                <a:spcPts val="600"/>
              </a:spcBef>
              <a:buNone/>
            </a:pPr>
            <a:r>
              <a:rPr lang="en-SG" sz="1100" dirty="0"/>
              <a:t>US EPA, O. (</a:t>
            </a:r>
            <a:r>
              <a:rPr lang="en-SG" sz="1100" dirty="0" err="1"/>
              <a:t>n.d.</a:t>
            </a:r>
            <a:r>
              <a:rPr lang="en-SG" sz="1100" dirty="0"/>
              <a:t>). Basic Information about Copper in Drinking Water. Retrieved November 15, 2013, from http://water.epa.gov/drink/contaminants/basicinformation/copper.cfm</a:t>
            </a:r>
            <a:endParaRPr lang="en-SG" sz="11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998119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0" y="6232189"/>
            <a:ext cx="6104586" cy="77274"/>
            <a:chOff x="6087414" y="6175917"/>
            <a:chExt cx="6104586" cy="77274"/>
          </a:xfrm>
        </p:grpSpPr>
        <p:sp>
          <p:nvSpPr>
            <p:cNvPr id="7" name="Rectangle 6"/>
            <p:cNvSpPr/>
            <p:nvPr/>
          </p:nvSpPr>
          <p:spPr>
            <a:xfrm>
              <a:off x="10157138" y="6175918"/>
              <a:ext cx="2034862" cy="77273"/>
            </a:xfrm>
            <a:prstGeom prst="rect">
              <a:avLst/>
            </a:prstGeom>
            <a:solidFill>
              <a:srgbClr val="0099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8" name="Rectangle 7"/>
            <p:cNvSpPr/>
            <p:nvPr/>
          </p:nvSpPr>
          <p:spPr>
            <a:xfrm>
              <a:off x="8122276" y="6175918"/>
              <a:ext cx="2034862" cy="77273"/>
            </a:xfrm>
            <a:prstGeom prst="rect">
              <a:avLst/>
            </a:prstGeom>
            <a:solidFill>
              <a:srgbClr val="CC00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9" name="Rectangle 8"/>
            <p:cNvSpPr/>
            <p:nvPr/>
          </p:nvSpPr>
          <p:spPr>
            <a:xfrm>
              <a:off x="6087414" y="6175917"/>
              <a:ext cx="2034862" cy="77273"/>
            </a:xfrm>
            <a:prstGeom prst="rect">
              <a:avLst/>
            </a:prstGeom>
            <a:solidFill>
              <a:srgbClr val="EEB2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7883" y="5723365"/>
            <a:ext cx="600075" cy="600075"/>
          </a:xfrm>
          <a:prstGeom prst="rect">
            <a:avLst/>
          </a:prstGeom>
        </p:spPr>
      </p:pic>
      <p:sp>
        <p:nvSpPr>
          <p:cNvPr id="15" name="Shape 141"/>
          <p:cNvSpPr/>
          <p:nvPr/>
        </p:nvSpPr>
        <p:spPr>
          <a:xfrm>
            <a:off x="4030126" y="3878597"/>
            <a:ext cx="2074460" cy="1985661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SG"/>
          </a:p>
        </p:txBody>
      </p:sp>
      <p:sp>
        <p:nvSpPr>
          <p:cNvPr id="16" name="TextBox 15"/>
          <p:cNvSpPr txBox="1"/>
          <p:nvPr/>
        </p:nvSpPr>
        <p:spPr>
          <a:xfrm>
            <a:off x="543024" y="4086598"/>
            <a:ext cx="333355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4800" dirty="0" smtClean="0">
                <a:latin typeface="+mj-lt"/>
              </a:rPr>
              <a:t>Any Questions?</a:t>
            </a:r>
            <a:endParaRPr lang="en-SG" sz="4800" dirty="0">
              <a:latin typeface="+mj-lt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069724" y="5771224"/>
            <a:ext cx="209935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200" dirty="0">
                <a:solidFill>
                  <a:schemeClr val="bg2">
                    <a:lumMod val="50000"/>
                  </a:schemeClr>
                </a:solidFill>
              </a:rPr>
              <a:t>fbcdn-dragon-a.akamaihd.net</a:t>
            </a:r>
          </a:p>
        </p:txBody>
      </p:sp>
    </p:spTree>
    <p:extLst>
      <p:ext uri="{BB962C8B-B14F-4D97-AF65-F5344CB8AC3E}">
        <p14:creationId xmlns:p14="http://schemas.microsoft.com/office/powerpoint/2010/main" val="147170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smtClean="0"/>
              <a:t>Image References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SG" sz="1600" dirty="0" smtClean="0"/>
              <a:t>Cover Photo: </a:t>
            </a:r>
            <a:r>
              <a:rPr lang="en-SG" sz="1600" dirty="0" err="1" smtClean="0"/>
              <a:t>Ulva</a:t>
            </a:r>
            <a:r>
              <a:rPr lang="en-SG" sz="1600" dirty="0"/>
              <a:t> </a:t>
            </a:r>
            <a:r>
              <a:rPr lang="en-SG" sz="1600" dirty="0" smtClean="0">
                <a:hlinkClick r:id="rId2"/>
              </a:rPr>
              <a:t>http://protistaproject.weebly.com/uploads/1/2/2/7/12279313/516921448_orig.jpg</a:t>
            </a:r>
            <a:endParaRPr lang="en-SG" sz="1600" dirty="0" smtClean="0"/>
          </a:p>
          <a:p>
            <a:r>
              <a:rPr lang="en-SG" sz="1600" dirty="0">
                <a:hlinkClick r:id="rId3"/>
              </a:rPr>
              <a:t>http://</a:t>
            </a:r>
            <a:r>
              <a:rPr lang="en-SG" sz="1600" dirty="0" smtClean="0">
                <a:hlinkClick r:id="rId3"/>
              </a:rPr>
              <a:t>www.horsesforsources.com/wp-content/uploads/2011/05/The-present-of-work.jpg</a:t>
            </a:r>
            <a:endParaRPr lang="en-SG" sz="1600" dirty="0" smtClean="0"/>
          </a:p>
          <a:p>
            <a:r>
              <a:rPr lang="en-SG" sz="1600" dirty="0">
                <a:hlinkClick r:id="rId4"/>
              </a:rPr>
              <a:t>http://</a:t>
            </a:r>
            <a:r>
              <a:rPr lang="en-SG" sz="1600" dirty="0" smtClean="0">
                <a:hlinkClick r:id="rId4"/>
              </a:rPr>
              <a:t>rarecrossfit.com/wp-content/uploads/2013/07/limitations.jpg</a:t>
            </a:r>
            <a:endParaRPr lang="en-SG" sz="1600" dirty="0" smtClean="0"/>
          </a:p>
          <a:p>
            <a:endParaRPr lang="en-SG" sz="1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08E84-8268-4C64-93C5-BFF46CF637EF}" type="datetime1">
              <a:rPr lang="en-SG" smtClean="0"/>
              <a:t>10/07/2014</a:t>
            </a:fld>
            <a:endParaRPr lang="en-S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55618-C0AF-4DEF-8108-012EEA9C0F0A}" type="slidenum">
              <a:rPr lang="en-SG" smtClean="0"/>
              <a:t>45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824896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smtClean="0"/>
              <a:t>Graphs </a:t>
            </a:r>
            <a:r>
              <a:rPr lang="en-SG" sz="2800" dirty="0" smtClean="0"/>
              <a:t>[Day 5 Readings]</a:t>
            </a:r>
            <a:endParaRPr lang="en-SG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A45E3-3112-49CD-83F1-D071CC7B3BD1}" type="datetime1">
              <a:rPr lang="en-SG" smtClean="0"/>
              <a:t>10/07/2014</a:t>
            </a:fld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55618-C0AF-4DEF-8108-012EEA9C0F0A}" type="slidenum">
              <a:rPr lang="en-SG" smtClean="0"/>
              <a:t>46</a:t>
            </a:fld>
            <a:endParaRPr lang="en-SG"/>
          </a:p>
        </p:txBody>
      </p:sp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76228681"/>
              </p:ext>
            </p:extLst>
          </p:nvPr>
        </p:nvGraphicFramePr>
        <p:xfrm>
          <a:off x="838200" y="1825625"/>
          <a:ext cx="5181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87966676"/>
              </p:ext>
            </p:extLst>
          </p:nvPr>
        </p:nvGraphicFramePr>
        <p:xfrm>
          <a:off x="6172200" y="1825625"/>
          <a:ext cx="5181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986321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Graphs</a:t>
            </a:r>
            <a:endParaRPr lang="en-SG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A45E3-3112-49CD-83F1-D071CC7B3BD1}" type="datetime1">
              <a:rPr lang="en-SG" smtClean="0"/>
              <a:t>10/07/2014</a:t>
            </a:fld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55618-C0AF-4DEF-8108-012EEA9C0F0A}" type="slidenum">
              <a:rPr lang="en-SG" smtClean="0"/>
              <a:t>47</a:t>
            </a:fld>
            <a:endParaRPr lang="en-SG"/>
          </a:p>
        </p:txBody>
      </p:sp>
      <p:graphicFrame>
        <p:nvGraphicFramePr>
          <p:cNvPr id="5" name="Chart 4"/>
          <p:cNvGraphicFramePr>
            <a:graphicFrameLocks/>
          </p:cNvGraphicFramePr>
          <p:nvPr>
            <p:extLst/>
          </p:nvPr>
        </p:nvGraphicFramePr>
        <p:xfrm>
          <a:off x="838200" y="2220673"/>
          <a:ext cx="5181600" cy="39562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6" name="Chart 5"/>
          <p:cNvGraphicFramePr>
            <a:graphicFrameLocks/>
          </p:cNvGraphicFramePr>
          <p:nvPr>
            <p:extLst/>
          </p:nvPr>
        </p:nvGraphicFramePr>
        <p:xfrm>
          <a:off x="6172200" y="2220673"/>
          <a:ext cx="5181600" cy="395628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422400" y="1358900"/>
            <a:ext cx="836107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smtClean="0"/>
              <a:t>Here are the graph comparisons for live and dead algae in 1.3 ppm Cu</a:t>
            </a:r>
            <a:r>
              <a:rPr lang="en-US" sz="2500" baseline="30000" dirty="0" smtClean="0"/>
              <a:t>2+</a:t>
            </a:r>
            <a:r>
              <a:rPr lang="en-US" sz="2500" dirty="0" smtClean="0"/>
              <a:t> solution</a:t>
            </a:r>
            <a:endParaRPr lang="en-SG" sz="2500" dirty="0"/>
          </a:p>
        </p:txBody>
      </p:sp>
    </p:spTree>
    <p:extLst>
      <p:ext uri="{BB962C8B-B14F-4D97-AF65-F5344CB8AC3E}">
        <p14:creationId xmlns:p14="http://schemas.microsoft.com/office/powerpoint/2010/main" val="3774312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  <p:bldGraphic spid="6" grpId="0">
        <p:bldAsOne/>
      </p:bldGraphic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Chart 8"/>
          <p:cNvGraphicFramePr>
            <a:graphicFrameLocks/>
          </p:cNvGraphicFramePr>
          <p:nvPr>
            <p:extLst/>
          </p:nvPr>
        </p:nvGraphicFramePr>
        <p:xfrm>
          <a:off x="6172200" y="2220674"/>
          <a:ext cx="5181600" cy="39562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8" name="Chart 7"/>
          <p:cNvGraphicFramePr>
            <a:graphicFrameLocks/>
          </p:cNvGraphicFramePr>
          <p:nvPr>
            <p:extLst/>
          </p:nvPr>
        </p:nvGraphicFramePr>
        <p:xfrm>
          <a:off x="838200" y="2220675"/>
          <a:ext cx="5181600" cy="39562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Graphs</a:t>
            </a:r>
            <a:endParaRPr lang="en-SG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A45E3-3112-49CD-83F1-D071CC7B3BD1}" type="datetime1">
              <a:rPr lang="en-SG" smtClean="0"/>
              <a:t>10/07/2014</a:t>
            </a:fld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55618-C0AF-4DEF-8108-012EEA9C0F0A}" type="slidenum">
              <a:rPr lang="en-SG" smtClean="0"/>
              <a:t>48</a:t>
            </a:fld>
            <a:endParaRPr lang="en-SG"/>
          </a:p>
        </p:txBody>
      </p:sp>
      <p:sp>
        <p:nvSpPr>
          <p:cNvPr id="7" name="TextBox 6"/>
          <p:cNvSpPr txBox="1"/>
          <p:nvPr/>
        </p:nvSpPr>
        <p:spPr>
          <a:xfrm>
            <a:off x="1422400" y="1358900"/>
            <a:ext cx="836107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smtClean="0"/>
              <a:t>Here are the graph comparisons for live and dead algae in 1.3 ppm Cu</a:t>
            </a:r>
            <a:r>
              <a:rPr lang="en-US" sz="2500" baseline="30000" dirty="0" smtClean="0"/>
              <a:t>2+</a:t>
            </a:r>
            <a:r>
              <a:rPr lang="en-US" sz="2500" dirty="0" smtClean="0"/>
              <a:t> solution</a:t>
            </a:r>
            <a:endParaRPr lang="en-SG" sz="2500" dirty="0"/>
          </a:p>
        </p:txBody>
      </p:sp>
    </p:spTree>
    <p:extLst>
      <p:ext uri="{BB962C8B-B14F-4D97-AF65-F5344CB8AC3E}">
        <p14:creationId xmlns:p14="http://schemas.microsoft.com/office/powerpoint/2010/main" val="2289653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>
        <p:bldAsOne/>
      </p:bldGraphic>
      <p:bldGraphic spid="8" grpId="0">
        <p:bldAsOne/>
      </p:bldGraphic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Graphs</a:t>
            </a:r>
            <a:endParaRPr lang="en-SG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A45E3-3112-49CD-83F1-D071CC7B3BD1}" type="datetime1">
              <a:rPr lang="en-SG" smtClean="0"/>
              <a:t>10/07/2014</a:t>
            </a:fld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55618-C0AF-4DEF-8108-012EEA9C0F0A}" type="slidenum">
              <a:rPr lang="en-SG" smtClean="0"/>
              <a:t>49</a:t>
            </a:fld>
            <a:endParaRPr lang="en-SG"/>
          </a:p>
        </p:txBody>
      </p:sp>
      <p:graphicFrame>
        <p:nvGraphicFramePr>
          <p:cNvPr id="6" name="Chart 5"/>
          <p:cNvGraphicFramePr>
            <a:graphicFrameLocks/>
          </p:cNvGraphicFramePr>
          <p:nvPr>
            <p:extLst/>
          </p:nvPr>
        </p:nvGraphicFramePr>
        <p:xfrm>
          <a:off x="6172200" y="2220673"/>
          <a:ext cx="5181600" cy="395628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422400" y="1358900"/>
            <a:ext cx="836107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smtClean="0"/>
              <a:t>Here are the graph comparisons for live and dead algae in 25 ppm Cu</a:t>
            </a:r>
            <a:r>
              <a:rPr lang="en-US" sz="2500" baseline="30000" dirty="0" smtClean="0"/>
              <a:t>2+</a:t>
            </a:r>
            <a:r>
              <a:rPr lang="en-US" sz="2500" dirty="0" smtClean="0"/>
              <a:t> solution</a:t>
            </a:r>
            <a:endParaRPr lang="en-SG" sz="2500" dirty="0"/>
          </a:p>
        </p:txBody>
      </p:sp>
      <p:graphicFrame>
        <p:nvGraphicFramePr>
          <p:cNvPr id="8" name="Chart 7"/>
          <p:cNvGraphicFramePr>
            <a:graphicFrameLocks/>
          </p:cNvGraphicFramePr>
          <p:nvPr>
            <p:extLst/>
          </p:nvPr>
        </p:nvGraphicFramePr>
        <p:xfrm>
          <a:off x="774700" y="2220674"/>
          <a:ext cx="5397500" cy="39388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9" name="Chart 8"/>
          <p:cNvGraphicFramePr>
            <a:graphicFrameLocks/>
          </p:cNvGraphicFramePr>
          <p:nvPr>
            <p:extLst/>
          </p:nvPr>
        </p:nvGraphicFramePr>
        <p:xfrm>
          <a:off x="6172200" y="2220674"/>
          <a:ext cx="5181600" cy="39388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197051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smtClean="0"/>
              <a:t>Biosorption</a:t>
            </a:r>
            <a:endParaRPr lang="en-SG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08E84-8268-4C64-93C5-BFF46CF637EF}" type="datetime1">
              <a:rPr lang="en-SG" smtClean="0"/>
              <a:t>10/07/2014</a:t>
            </a:fld>
            <a:endParaRPr lang="en-S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55618-C0AF-4DEF-8108-012EEA9C0F0A}" type="slidenum">
              <a:rPr lang="en-SG" smtClean="0"/>
              <a:t>5</a:t>
            </a:fld>
            <a:endParaRPr lang="en-SG"/>
          </a:p>
        </p:txBody>
      </p:sp>
      <p:graphicFrame>
        <p:nvGraphicFramePr>
          <p:cNvPr id="6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28176110"/>
              </p:ext>
            </p:extLst>
          </p:nvPr>
        </p:nvGraphicFramePr>
        <p:xfrm>
          <a:off x="838200" y="1690688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288222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Chart 8"/>
          <p:cNvGraphicFramePr>
            <a:graphicFrameLocks/>
          </p:cNvGraphicFramePr>
          <p:nvPr>
            <p:extLst/>
          </p:nvPr>
        </p:nvGraphicFramePr>
        <p:xfrm>
          <a:off x="6172200" y="2220674"/>
          <a:ext cx="5181600" cy="39562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8" name="Chart 7"/>
          <p:cNvGraphicFramePr>
            <a:graphicFrameLocks/>
          </p:cNvGraphicFramePr>
          <p:nvPr>
            <p:extLst/>
          </p:nvPr>
        </p:nvGraphicFramePr>
        <p:xfrm>
          <a:off x="838200" y="2220675"/>
          <a:ext cx="5181600" cy="39562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Graphs</a:t>
            </a:r>
            <a:endParaRPr lang="en-SG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A45E3-3112-49CD-83F1-D071CC7B3BD1}" type="datetime1">
              <a:rPr lang="en-SG" smtClean="0"/>
              <a:t>10/07/2014</a:t>
            </a:fld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55618-C0AF-4DEF-8108-012EEA9C0F0A}" type="slidenum">
              <a:rPr lang="en-SG" smtClean="0"/>
              <a:t>50</a:t>
            </a:fld>
            <a:endParaRPr lang="en-SG"/>
          </a:p>
        </p:txBody>
      </p:sp>
      <p:sp>
        <p:nvSpPr>
          <p:cNvPr id="7" name="TextBox 6"/>
          <p:cNvSpPr txBox="1"/>
          <p:nvPr/>
        </p:nvSpPr>
        <p:spPr>
          <a:xfrm>
            <a:off x="1422400" y="1358900"/>
            <a:ext cx="836107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smtClean="0"/>
              <a:t>Here are the graph comparisons for live and dead algae in 25 ppm Cu</a:t>
            </a:r>
            <a:r>
              <a:rPr lang="en-US" sz="2500" baseline="30000" dirty="0" smtClean="0"/>
              <a:t>2+</a:t>
            </a:r>
            <a:r>
              <a:rPr lang="en-US" sz="2500" dirty="0" smtClean="0"/>
              <a:t> solution</a:t>
            </a:r>
            <a:endParaRPr lang="en-SG" sz="2500" dirty="0"/>
          </a:p>
        </p:txBody>
      </p:sp>
      <p:graphicFrame>
        <p:nvGraphicFramePr>
          <p:cNvPr id="10" name="Chart 9"/>
          <p:cNvGraphicFramePr>
            <a:graphicFrameLocks/>
          </p:cNvGraphicFramePr>
          <p:nvPr>
            <p:extLst/>
          </p:nvPr>
        </p:nvGraphicFramePr>
        <p:xfrm>
          <a:off x="838200" y="2220674"/>
          <a:ext cx="5181600" cy="39396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1" name="Chart 10"/>
          <p:cNvGraphicFramePr>
            <a:graphicFrameLocks/>
          </p:cNvGraphicFramePr>
          <p:nvPr>
            <p:extLst/>
          </p:nvPr>
        </p:nvGraphicFramePr>
        <p:xfrm>
          <a:off x="6159500" y="2220674"/>
          <a:ext cx="5194300" cy="39642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538392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>
        <p:bldAsOne/>
      </p:bldGraphic>
      <p:bldGraphic spid="8" grpId="0">
        <p:bldAsOne/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smtClean="0"/>
              <a:t>Rationale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SG" sz="2400" i="1" dirty="0" smtClean="0"/>
              <a:t>Spirogyra sp. </a:t>
            </a:r>
            <a:r>
              <a:rPr lang="en-SG" sz="2400" dirty="0" smtClean="0"/>
              <a:t>has been known to have the ability to </a:t>
            </a:r>
            <a:r>
              <a:rPr lang="en-SG" sz="2400" dirty="0" smtClean="0">
                <a:solidFill>
                  <a:schemeClr val="accent2">
                    <a:lumMod val="75000"/>
                  </a:schemeClr>
                </a:solidFill>
              </a:rPr>
              <a:t>accumulate heavy metals</a:t>
            </a:r>
            <a:r>
              <a:rPr lang="en-SG" sz="2400" dirty="0" smtClean="0"/>
              <a:t> such as Cadmium and Mercury </a:t>
            </a:r>
            <a:r>
              <a:rPr lang="en-SG" sz="1400" dirty="0" smtClean="0">
                <a:latin typeface="Roboto" pitchFamily="2" charset="0"/>
                <a:ea typeface="Roboto" pitchFamily="2" charset="0"/>
              </a:rPr>
              <a:t>(Kumar &amp; </a:t>
            </a:r>
            <a:r>
              <a:rPr lang="en-SG" sz="1400" dirty="0" err="1" smtClean="0">
                <a:latin typeface="Roboto" pitchFamily="2" charset="0"/>
                <a:ea typeface="Roboto" pitchFamily="2" charset="0"/>
              </a:rPr>
              <a:t>Oommen</a:t>
            </a:r>
            <a:r>
              <a:rPr lang="en-SG" sz="1400" dirty="0" smtClean="0">
                <a:latin typeface="Roboto" pitchFamily="2" charset="0"/>
                <a:ea typeface="Roboto" pitchFamily="2" charset="0"/>
              </a:rPr>
              <a:t>, 2010)</a:t>
            </a:r>
          </a:p>
          <a:p>
            <a:r>
              <a:rPr lang="en-SG" sz="2400" dirty="0" smtClean="0"/>
              <a:t>We believe that the same can be achieved with marine green algae under the division Chlorophyta</a:t>
            </a:r>
          </a:p>
          <a:p>
            <a:r>
              <a:rPr lang="en-SG" sz="2400" dirty="0" smtClean="0"/>
              <a:t>Research has shown that marine algae </a:t>
            </a:r>
            <a:r>
              <a:rPr lang="en-SG" sz="2400" i="1" dirty="0" err="1" smtClean="0"/>
              <a:t>Tetraselmis</a:t>
            </a:r>
            <a:r>
              <a:rPr lang="en-SG" sz="2400" i="1" dirty="0" smtClean="0"/>
              <a:t> </a:t>
            </a:r>
            <a:r>
              <a:rPr lang="en-SG" sz="2400" dirty="0" smtClean="0"/>
              <a:t>is able to remove Cadmium</a:t>
            </a:r>
            <a:br>
              <a:rPr lang="en-SG" sz="2400" dirty="0" smtClean="0"/>
            </a:br>
            <a:r>
              <a:rPr lang="en-SG" sz="1400" dirty="0" smtClean="0">
                <a:latin typeface="Roboto" pitchFamily="2" charset="0"/>
                <a:ea typeface="Roboto" pitchFamily="2" charset="0"/>
              </a:rPr>
              <a:t>(Pérez-Rama, </a:t>
            </a:r>
            <a:r>
              <a:rPr lang="en-SG" sz="1400" dirty="0" err="1" smtClean="0">
                <a:latin typeface="Roboto" pitchFamily="2" charset="0"/>
                <a:ea typeface="Roboto" pitchFamily="2" charset="0"/>
              </a:rPr>
              <a:t>Abalde</a:t>
            </a:r>
            <a:r>
              <a:rPr lang="en-SG" sz="1400" dirty="0" smtClean="0">
                <a:latin typeface="Roboto" pitchFamily="2" charset="0"/>
                <a:ea typeface="Roboto" pitchFamily="2" charset="0"/>
              </a:rPr>
              <a:t> Alonso, </a:t>
            </a:r>
            <a:r>
              <a:rPr lang="en-SG" sz="1400" dirty="0" err="1" smtClean="0">
                <a:latin typeface="Roboto" pitchFamily="2" charset="0"/>
                <a:ea typeface="Roboto" pitchFamily="2" charset="0"/>
              </a:rPr>
              <a:t>Herrero</a:t>
            </a:r>
            <a:r>
              <a:rPr lang="en-SG" sz="1400" dirty="0" smtClean="0">
                <a:latin typeface="Roboto" pitchFamily="2" charset="0"/>
                <a:ea typeface="Roboto" pitchFamily="2" charset="0"/>
              </a:rPr>
              <a:t> </a:t>
            </a:r>
            <a:r>
              <a:rPr lang="en-SG" sz="1400" dirty="0" err="1" smtClean="0">
                <a:latin typeface="Roboto" pitchFamily="2" charset="0"/>
                <a:ea typeface="Roboto" pitchFamily="2" charset="0"/>
              </a:rPr>
              <a:t>López</a:t>
            </a:r>
            <a:r>
              <a:rPr lang="en-SG" sz="1400" dirty="0" smtClean="0">
                <a:latin typeface="Roboto" pitchFamily="2" charset="0"/>
                <a:ea typeface="Roboto" pitchFamily="2" charset="0"/>
              </a:rPr>
              <a:t>, &amp; Torres </a:t>
            </a:r>
            <a:r>
              <a:rPr lang="en-SG" sz="1400" dirty="0" err="1" smtClean="0">
                <a:latin typeface="Roboto" pitchFamily="2" charset="0"/>
                <a:ea typeface="Roboto" pitchFamily="2" charset="0"/>
              </a:rPr>
              <a:t>Vaamonde</a:t>
            </a:r>
            <a:r>
              <a:rPr lang="en-SG" sz="1400" dirty="0" smtClean="0">
                <a:latin typeface="Roboto" pitchFamily="2" charset="0"/>
                <a:ea typeface="Roboto" pitchFamily="2" charset="0"/>
              </a:rPr>
              <a:t>, 2002)</a:t>
            </a:r>
            <a:endParaRPr lang="en-SG" sz="1400" i="1" dirty="0" smtClean="0">
              <a:latin typeface="Roboto" pitchFamily="2" charset="0"/>
              <a:ea typeface="Roboto" pitchFamily="2" charset="0"/>
            </a:endParaRPr>
          </a:p>
          <a:p>
            <a:r>
              <a:rPr lang="en-SG" sz="2400" dirty="0" smtClean="0"/>
              <a:t>We speculate that another marine algae </a:t>
            </a:r>
            <a:r>
              <a:rPr lang="en-SG" sz="2400" i="1" dirty="0" err="1" smtClean="0">
                <a:solidFill>
                  <a:srgbClr val="008000"/>
                </a:solidFill>
              </a:rPr>
              <a:t>Ulva</a:t>
            </a:r>
            <a:r>
              <a:rPr lang="en-SG" sz="2400" dirty="0" smtClean="0">
                <a:solidFill>
                  <a:srgbClr val="008000"/>
                </a:solidFill>
              </a:rPr>
              <a:t> will also be able to remove heavy metal ions</a:t>
            </a:r>
          </a:p>
          <a:p>
            <a:r>
              <a:rPr lang="en-SG" sz="2400" dirty="0" smtClean="0"/>
              <a:t>For this project, we will be investigating the effectiveness and efficiency of </a:t>
            </a:r>
            <a:r>
              <a:rPr lang="en-SG" sz="2400" i="1" dirty="0" err="1" smtClean="0"/>
              <a:t>Ulva</a:t>
            </a:r>
            <a:r>
              <a:rPr lang="en-SG" sz="2400" dirty="0" smtClean="0"/>
              <a:t> in absorbing heavy metal ions.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08E84-8268-4C64-93C5-BFF46CF637EF}" type="datetime1">
              <a:rPr lang="en-SG" smtClean="0"/>
              <a:t>10/07/2014</a:t>
            </a:fld>
            <a:endParaRPr lang="en-S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55618-C0AF-4DEF-8108-012EEA9C0F0A}" type="slidenum">
              <a:rPr lang="en-SG" smtClean="0"/>
              <a:t>6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155141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smtClean="0"/>
              <a:t>Rationale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dirty="0"/>
              <a:t>For this project, we will be working on</a:t>
            </a:r>
            <a:r>
              <a:rPr lang="en-SG" dirty="0" smtClean="0"/>
              <a:t>:</a:t>
            </a:r>
            <a:endParaRPr lang="en-SG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08E84-8268-4C64-93C5-BFF46CF637EF}" type="datetime1">
              <a:rPr lang="en-SG" smtClean="0"/>
              <a:t>10/07/2014</a:t>
            </a:fld>
            <a:endParaRPr lang="en-S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55618-C0AF-4DEF-8108-012EEA9C0F0A}" type="slidenum">
              <a:rPr lang="en-SG" smtClean="0"/>
              <a:t>7</a:t>
            </a:fld>
            <a:endParaRPr lang="en-SG"/>
          </a:p>
        </p:txBody>
      </p:sp>
      <p:sp>
        <p:nvSpPr>
          <p:cNvPr id="6" name="Rectangle 5"/>
          <p:cNvSpPr/>
          <p:nvPr/>
        </p:nvSpPr>
        <p:spPr>
          <a:xfrm>
            <a:off x="2007358" y="3199143"/>
            <a:ext cx="3220872" cy="16923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5400" dirty="0" smtClean="0"/>
              <a:t>Cu</a:t>
            </a:r>
            <a:r>
              <a:rPr lang="en-SG" sz="5400" baseline="30000" dirty="0" smtClean="0"/>
              <a:t>2+</a:t>
            </a:r>
            <a:endParaRPr lang="en-SG" sz="5400" baseline="30000" dirty="0"/>
          </a:p>
        </p:txBody>
      </p:sp>
      <p:sp>
        <p:nvSpPr>
          <p:cNvPr id="7" name="Rectangle 6"/>
          <p:cNvSpPr/>
          <p:nvPr/>
        </p:nvSpPr>
        <p:spPr>
          <a:xfrm>
            <a:off x="6963770" y="3199142"/>
            <a:ext cx="3220872" cy="169232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5400" dirty="0" smtClean="0"/>
              <a:t>Sr</a:t>
            </a:r>
            <a:r>
              <a:rPr lang="en-SG" sz="5400" baseline="30000" dirty="0" smtClean="0"/>
              <a:t>2+</a:t>
            </a:r>
            <a:endParaRPr lang="en-SG" sz="5400" baseline="30000" dirty="0"/>
          </a:p>
        </p:txBody>
      </p:sp>
    </p:spTree>
    <p:extLst>
      <p:ext uri="{BB962C8B-B14F-4D97-AF65-F5344CB8AC3E}">
        <p14:creationId xmlns:p14="http://schemas.microsoft.com/office/powerpoint/2010/main" val="3046828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smtClean="0"/>
              <a:t>Rationale</a:t>
            </a:r>
            <a:endParaRPr lang="en-SG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08E84-8268-4C64-93C5-BFF46CF637EF}" type="datetime1">
              <a:rPr lang="en-SG" smtClean="0"/>
              <a:t>10/07/2014</a:t>
            </a:fld>
            <a:endParaRPr lang="en-S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55618-C0AF-4DEF-8108-012EEA9C0F0A}" type="slidenum">
              <a:rPr lang="en-SG" smtClean="0"/>
              <a:t>8</a:t>
            </a:fld>
            <a:endParaRPr lang="en-SG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838199" y="1825625"/>
            <a:ext cx="5181601" cy="40888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sz="2200" dirty="0" smtClean="0"/>
              <a:t>Cu</a:t>
            </a:r>
            <a:r>
              <a:rPr lang="en-SG" sz="2200" baseline="30000" dirty="0" smtClean="0"/>
              <a:t>2+</a:t>
            </a:r>
            <a:r>
              <a:rPr lang="en-SG" sz="2200" dirty="0" smtClean="0"/>
              <a:t> finds its way to water bodies through </a:t>
            </a:r>
            <a:r>
              <a:rPr lang="en-SG" sz="2200" dirty="0" smtClean="0">
                <a:solidFill>
                  <a:srgbClr val="729A00"/>
                </a:solidFill>
              </a:rPr>
              <a:t>wastewater</a:t>
            </a:r>
            <a:r>
              <a:rPr lang="en-SG" sz="2200" dirty="0" smtClean="0"/>
              <a:t> from Cu wire mills, coal burning industries, electroplating, tanning, smelting and refining, insecticides, fungicides, and iron and steel producing industries.</a:t>
            </a:r>
            <a:br>
              <a:rPr lang="en-SG" sz="2200" dirty="0" smtClean="0"/>
            </a:br>
            <a:r>
              <a:rPr lang="en-SG" sz="1200" dirty="0" smtClean="0">
                <a:latin typeface="Roboto" pitchFamily="2" charset="0"/>
                <a:ea typeface="Roboto" pitchFamily="2" charset="0"/>
              </a:rPr>
              <a:t>(</a:t>
            </a:r>
            <a:r>
              <a:rPr lang="en-SG" sz="1200" dirty="0" err="1" smtClean="0">
                <a:latin typeface="Roboto" pitchFamily="2" charset="0"/>
                <a:ea typeface="Roboto" pitchFamily="2" charset="0"/>
              </a:rPr>
              <a:t>Bishnoi</a:t>
            </a:r>
            <a:r>
              <a:rPr lang="en-SG" sz="1200" dirty="0" smtClean="0">
                <a:latin typeface="Roboto" pitchFamily="2" charset="0"/>
                <a:ea typeface="Roboto" pitchFamily="2" charset="0"/>
              </a:rPr>
              <a:t>, </a:t>
            </a:r>
            <a:r>
              <a:rPr lang="en-SG" sz="1200" dirty="0" err="1" smtClean="0">
                <a:latin typeface="Roboto" pitchFamily="2" charset="0"/>
                <a:ea typeface="Roboto" pitchFamily="2" charset="0"/>
              </a:rPr>
              <a:t>Anju</a:t>
            </a:r>
            <a:r>
              <a:rPr lang="en-SG" sz="1200" dirty="0" smtClean="0">
                <a:latin typeface="Roboto" pitchFamily="2" charset="0"/>
                <a:ea typeface="Roboto" pitchFamily="2" charset="0"/>
              </a:rPr>
              <a:t>, &amp; </a:t>
            </a:r>
            <a:r>
              <a:rPr lang="en-SG" sz="1200" dirty="0" err="1" smtClean="0">
                <a:latin typeface="Roboto" pitchFamily="2" charset="0"/>
                <a:ea typeface="Roboto" pitchFamily="2" charset="0"/>
              </a:rPr>
              <a:t>Garima</a:t>
            </a:r>
            <a:r>
              <a:rPr lang="en-SG" sz="1200" dirty="0" smtClean="0">
                <a:latin typeface="Roboto" pitchFamily="2" charset="0"/>
                <a:ea typeface="Roboto" pitchFamily="2" charset="0"/>
              </a:rPr>
              <a:t>, 2004)</a:t>
            </a:r>
          </a:p>
          <a:p>
            <a:r>
              <a:rPr lang="en-SG" sz="2200" dirty="0" smtClean="0"/>
              <a:t>Cu</a:t>
            </a:r>
            <a:r>
              <a:rPr lang="en-SG" sz="2200" baseline="30000" dirty="0" smtClean="0"/>
              <a:t>2+</a:t>
            </a:r>
            <a:r>
              <a:rPr lang="en-SG" sz="2200" dirty="0" smtClean="0"/>
              <a:t> is also a </a:t>
            </a:r>
            <a:r>
              <a:rPr lang="en-SG" sz="2200" dirty="0" smtClean="0">
                <a:solidFill>
                  <a:schemeClr val="accent2">
                    <a:lumMod val="50000"/>
                  </a:schemeClr>
                </a:solidFill>
              </a:rPr>
              <a:t>major component of anti-fouling paint</a:t>
            </a:r>
            <a:r>
              <a:rPr lang="en-SG" sz="2200" dirty="0" smtClean="0"/>
              <a:t> on ship hulls</a:t>
            </a:r>
          </a:p>
          <a:p>
            <a:r>
              <a:rPr lang="en-SG" sz="2200" dirty="0" smtClean="0"/>
              <a:t>Unfortunately, many methods used to safely dispose of Cu</a:t>
            </a:r>
            <a:r>
              <a:rPr lang="en-SG" sz="2200" baseline="30000" dirty="0" smtClean="0"/>
              <a:t>2+</a:t>
            </a:r>
            <a:r>
              <a:rPr lang="en-SG" sz="2200" dirty="0" smtClean="0"/>
              <a:t> require </a:t>
            </a:r>
            <a:r>
              <a:rPr lang="en-SG" sz="2200" b="1" dirty="0" smtClean="0">
                <a:solidFill>
                  <a:srgbClr val="0070C0"/>
                </a:solidFill>
              </a:rPr>
              <a:t>high capital</a:t>
            </a:r>
            <a:r>
              <a:rPr lang="en-SG" sz="2200" b="1" dirty="0" smtClean="0"/>
              <a:t> </a:t>
            </a:r>
            <a:r>
              <a:rPr lang="en-SG" sz="2200" dirty="0" smtClean="0"/>
              <a:t>and </a:t>
            </a:r>
            <a:r>
              <a:rPr lang="en-SG" sz="2200" b="1" dirty="0" smtClean="0">
                <a:solidFill>
                  <a:srgbClr val="002060"/>
                </a:solidFill>
              </a:rPr>
              <a:t>recurring expenditures</a:t>
            </a:r>
            <a:endParaRPr lang="en-SG" sz="2200" b="1" dirty="0">
              <a:solidFill>
                <a:srgbClr val="002060"/>
              </a:solidFill>
            </a:endParaRPr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69736101"/>
              </p:ext>
            </p:extLst>
          </p:nvPr>
        </p:nvGraphicFramePr>
        <p:xfrm>
          <a:off x="6172200" y="1825625"/>
          <a:ext cx="6161206" cy="38045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7518780" y="4353149"/>
            <a:ext cx="10918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3600" dirty="0" smtClean="0">
                <a:solidFill>
                  <a:schemeClr val="bg2"/>
                </a:solidFill>
              </a:rPr>
              <a:t>Cu</a:t>
            </a:r>
            <a:r>
              <a:rPr lang="en-SG" sz="3600" baseline="30000" dirty="0" smtClean="0">
                <a:solidFill>
                  <a:schemeClr val="bg2"/>
                </a:solidFill>
              </a:rPr>
              <a:t>2+</a:t>
            </a:r>
            <a:endParaRPr lang="en-SG" sz="3600" baseline="30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2353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smtClean="0"/>
              <a:t>Rationale</a:t>
            </a:r>
            <a:endParaRPr lang="en-SG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SG" sz="2400" dirty="0" smtClean="0"/>
              <a:t>Strontium is released after a nuclear disaster</a:t>
            </a:r>
          </a:p>
          <a:p>
            <a:pPr lvl="1"/>
            <a:r>
              <a:rPr lang="en-SG" sz="2000" dirty="0" smtClean="0"/>
              <a:t>The concentrations found were up to 85 Bq·m</a:t>
            </a:r>
            <a:r>
              <a:rPr lang="en-SG" sz="2000" baseline="30000" dirty="0" smtClean="0"/>
              <a:t>-3 </a:t>
            </a:r>
            <a:r>
              <a:rPr lang="en-SG" sz="2000" dirty="0" smtClean="0"/>
              <a:t> for </a:t>
            </a:r>
            <a:r>
              <a:rPr lang="en-SG" sz="2000" baseline="30000" dirty="0" smtClean="0"/>
              <a:t>90</a:t>
            </a:r>
            <a:r>
              <a:rPr lang="en-SG" sz="2000" dirty="0" smtClean="0"/>
              <a:t>Sr and 265 Bq·m</a:t>
            </a:r>
            <a:r>
              <a:rPr lang="en-SG" sz="2000" baseline="30000" dirty="0" smtClean="0"/>
              <a:t>-3 </a:t>
            </a:r>
            <a:r>
              <a:rPr lang="en-SG" sz="2000" dirty="0" smtClean="0"/>
              <a:t>for </a:t>
            </a:r>
            <a:r>
              <a:rPr lang="en-SG" sz="2000" baseline="30000" dirty="0" smtClean="0"/>
              <a:t>89</a:t>
            </a:r>
            <a:r>
              <a:rPr lang="en-SG" sz="2000" dirty="0" smtClean="0"/>
              <a:t>Sr after Fukushima Daiichi incident (</a:t>
            </a:r>
            <a:r>
              <a:rPr lang="en-SG" sz="2000" dirty="0" err="1" smtClean="0"/>
              <a:t>Casacuberta</a:t>
            </a:r>
            <a:r>
              <a:rPr lang="en-SG" sz="2000" dirty="0" smtClean="0"/>
              <a:t> et al., 2013)</a:t>
            </a:r>
          </a:p>
          <a:p>
            <a:r>
              <a:rPr lang="en-SG" sz="2400" dirty="0" smtClean="0"/>
              <a:t>Sr</a:t>
            </a:r>
            <a:r>
              <a:rPr lang="en-SG" sz="2400" baseline="30000" dirty="0" smtClean="0"/>
              <a:t>2+</a:t>
            </a:r>
            <a:r>
              <a:rPr lang="en-SG" sz="2400" dirty="0" smtClean="0"/>
              <a:t> has similar electronic configuration as Ca</a:t>
            </a:r>
            <a:r>
              <a:rPr lang="en-SG" sz="2400" baseline="30000" dirty="0" smtClean="0"/>
              <a:t>2+</a:t>
            </a:r>
            <a:r>
              <a:rPr lang="en-SG" sz="2400" dirty="0" smtClean="0"/>
              <a:t> found in spines of sea urchins</a:t>
            </a:r>
          </a:p>
          <a:p>
            <a:r>
              <a:rPr lang="en-SG" sz="2400" dirty="0" smtClean="0"/>
              <a:t>AOS will be exploring the bioremediation of heavy metal ions using sea urchins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A45E3-3112-49CD-83F1-D071CC7B3BD1}" type="datetime1">
              <a:rPr lang="en-SG" smtClean="0"/>
              <a:t>10/07/2014</a:t>
            </a:fld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55618-C0AF-4DEF-8108-012EEA9C0F0A}" type="slidenum">
              <a:rPr lang="en-SG" smtClean="0"/>
              <a:t>9</a:t>
            </a:fld>
            <a:endParaRPr lang="en-SG"/>
          </a:p>
        </p:txBody>
      </p:sp>
      <p:sp>
        <p:nvSpPr>
          <p:cNvPr id="7" name="Rectangle 6"/>
          <p:cNvSpPr/>
          <p:nvPr/>
        </p:nvSpPr>
        <p:spPr>
          <a:xfrm>
            <a:off x="1770743" y="4121944"/>
            <a:ext cx="4005943" cy="1583760"/>
          </a:xfrm>
          <a:prstGeom prst="rect">
            <a:avLst/>
          </a:prstGeom>
          <a:solidFill>
            <a:srgbClr val="99CC00"/>
          </a:solidFill>
          <a:ln>
            <a:solidFill>
              <a:srgbClr val="72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3000" dirty="0" smtClean="0"/>
              <a:t>Absorbed into spines of sea urchins</a:t>
            </a:r>
            <a:endParaRPr lang="en-SG" sz="3000" dirty="0"/>
          </a:p>
        </p:txBody>
      </p:sp>
      <p:sp>
        <p:nvSpPr>
          <p:cNvPr id="8" name="Rectangle 7"/>
          <p:cNvSpPr/>
          <p:nvPr/>
        </p:nvSpPr>
        <p:spPr>
          <a:xfrm>
            <a:off x="6312191" y="4121944"/>
            <a:ext cx="4005943" cy="158376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3000" dirty="0" smtClean="0"/>
              <a:t>Displaces Ca</a:t>
            </a:r>
            <a:r>
              <a:rPr lang="en-SG" sz="3000" baseline="30000" dirty="0" smtClean="0"/>
              <a:t>2+</a:t>
            </a:r>
            <a:r>
              <a:rPr lang="en-SG" sz="3000" dirty="0" smtClean="0"/>
              <a:t> in spines of sea urchins</a:t>
            </a:r>
            <a:endParaRPr lang="en-SG" sz="3000" dirty="0"/>
          </a:p>
        </p:txBody>
      </p:sp>
    </p:spTree>
    <p:extLst>
      <p:ext uri="{BB962C8B-B14F-4D97-AF65-F5344CB8AC3E}">
        <p14:creationId xmlns:p14="http://schemas.microsoft.com/office/powerpoint/2010/main" val="3590800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">
      <a:majorFont>
        <a:latin typeface="Open Sans Light"/>
        <a:ea typeface=""/>
        <a:cs typeface=""/>
      </a:majorFont>
      <a:minorFont>
        <a:latin typeface="Myriad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1692</TotalTime>
  <Words>2681</Words>
  <Application>Microsoft Office PowerPoint</Application>
  <PresentationFormat>Widescreen</PresentationFormat>
  <Paragraphs>436</Paragraphs>
  <Slides>50</Slides>
  <Notes>13</Notes>
  <HiddenSlides>6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61" baseType="lpstr">
      <vt:lpstr>Arial</vt:lpstr>
      <vt:lpstr>Cambria Math</vt:lpstr>
      <vt:lpstr>Myriad Pro</vt:lpstr>
      <vt:lpstr>Roboto</vt:lpstr>
      <vt:lpstr>Roboto Condensed</vt:lpstr>
      <vt:lpstr>Calibri Light</vt:lpstr>
      <vt:lpstr>Open Sans Light</vt:lpstr>
      <vt:lpstr>Roboto Light</vt:lpstr>
      <vt:lpstr>Calibri</vt:lpstr>
      <vt:lpstr>Wingdings</vt:lpstr>
      <vt:lpstr>Office Theme</vt:lpstr>
      <vt:lpstr>Bioremediation of Strontium and Copper in water by Algae and Sea Urchins</vt:lpstr>
      <vt:lpstr>Content</vt:lpstr>
      <vt:lpstr>Introduction</vt:lpstr>
      <vt:lpstr>Introduction</vt:lpstr>
      <vt:lpstr>Biosorption</vt:lpstr>
      <vt:lpstr>Rationale</vt:lpstr>
      <vt:lpstr>Rationale</vt:lpstr>
      <vt:lpstr>Rationale</vt:lpstr>
      <vt:lpstr>Rationale</vt:lpstr>
      <vt:lpstr>Objectives</vt:lpstr>
      <vt:lpstr>Biosorption Capacity</vt:lpstr>
      <vt:lpstr>Biosorption Efficiency</vt:lpstr>
      <vt:lpstr>Hypothesis</vt:lpstr>
      <vt:lpstr>Materials</vt:lpstr>
      <vt:lpstr>Apparatus</vt:lpstr>
      <vt:lpstr>Methodology [Main Experimental Timeline]</vt:lpstr>
      <vt:lpstr>Overview of Experimental Design</vt:lpstr>
      <vt:lpstr>Methodology [Using Live Algae]</vt:lpstr>
      <vt:lpstr>Methodology [Using Live Algae] Copper</vt:lpstr>
      <vt:lpstr>Methodology [Using Live Algae] Strontium</vt:lpstr>
      <vt:lpstr>Methodology [Using Live Algae]</vt:lpstr>
      <vt:lpstr>Variables [Using Live Algae]</vt:lpstr>
      <vt:lpstr>Methodology [Using Dead &amp; Harvested Algae]</vt:lpstr>
      <vt:lpstr>Methodology [Using Dead &amp; Harvested Algae] Copper</vt:lpstr>
      <vt:lpstr>Methodology [Using Dead &amp; Harvested Algae] Strontium</vt:lpstr>
      <vt:lpstr>Methodology [Using Dead &amp; Harvested Algae]</vt:lpstr>
      <vt:lpstr>Variables [Using Dead &amp; Harvested Algae]</vt:lpstr>
      <vt:lpstr>Methodology [Comparison of living/dead algae]</vt:lpstr>
      <vt:lpstr>Results and Discussions</vt:lpstr>
      <vt:lpstr>Results</vt:lpstr>
      <vt:lpstr>Graphs [Cu2+ Absorbed]</vt:lpstr>
      <vt:lpstr>Graphs [Biosorption Efficiency]</vt:lpstr>
      <vt:lpstr>Graphs [Biosorption Capacity]</vt:lpstr>
      <vt:lpstr>Graphs</vt:lpstr>
      <vt:lpstr>PowerPoint Presentation</vt:lpstr>
      <vt:lpstr>Statistical Analysis</vt:lpstr>
      <vt:lpstr>Strontium</vt:lpstr>
      <vt:lpstr>Drawing Conclusions</vt:lpstr>
      <vt:lpstr>Applications</vt:lpstr>
      <vt:lpstr>Applications</vt:lpstr>
      <vt:lpstr>Future Work</vt:lpstr>
      <vt:lpstr>Limitations</vt:lpstr>
      <vt:lpstr>References</vt:lpstr>
      <vt:lpstr>PowerPoint Presentation</vt:lpstr>
      <vt:lpstr>Image References</vt:lpstr>
      <vt:lpstr>Graphs [Day 5 Readings]</vt:lpstr>
      <vt:lpstr>Graphs</vt:lpstr>
      <vt:lpstr>Graphs</vt:lpstr>
      <vt:lpstr>Graphs</vt:lpstr>
      <vt:lpstr>Graphs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Yudong Sun</dc:creator>
  <cp:lastModifiedBy>Yudong Sun</cp:lastModifiedBy>
  <cp:revision>96</cp:revision>
  <dcterms:created xsi:type="dcterms:W3CDTF">2014-07-04T03:56:24Z</dcterms:created>
  <dcterms:modified xsi:type="dcterms:W3CDTF">2014-07-10T04:54:56Z</dcterms:modified>
</cp:coreProperties>
</file>